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56" r:id="rId3"/>
    <p:sldId id="276" r:id="rId4"/>
    <p:sldId id="259" r:id="rId5"/>
    <p:sldId id="279" r:id="rId6"/>
    <p:sldId id="278" r:id="rId7"/>
    <p:sldId id="258" r:id="rId8"/>
    <p:sldId id="260" r:id="rId9"/>
    <p:sldId id="280" r:id="rId10"/>
    <p:sldId id="261" r:id="rId11"/>
    <p:sldId id="262" r:id="rId12"/>
    <p:sldId id="263" r:id="rId13"/>
    <p:sldId id="267" r:id="rId14"/>
    <p:sldId id="281" r:id="rId15"/>
    <p:sldId id="283" r:id="rId16"/>
    <p:sldId id="266" r:id="rId17"/>
    <p:sldId id="272" r:id="rId18"/>
    <p:sldId id="273" r:id="rId19"/>
    <p:sldId id="282" r:id="rId20"/>
    <p:sldId id="268" r:id="rId21"/>
    <p:sldId id="269" r:id="rId22"/>
    <p:sldId id="286" r:id="rId23"/>
    <p:sldId id="284" r:id="rId24"/>
    <p:sldId id="270" r:id="rId25"/>
    <p:sldId id="271" r:id="rId26"/>
    <p:sldId id="274" r:id="rId2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164"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760C3F-433F-FD48-8EEA-B930EF2DFF14}" type="doc">
      <dgm:prSet loTypeId="urn:microsoft.com/office/officeart/2005/8/layout/process5" loCatId="" qsTypeId="urn:microsoft.com/office/officeart/2005/8/quickstyle/simple4" qsCatId="simple" csTypeId="urn:microsoft.com/office/officeart/2005/8/colors/accent1_2" csCatId="accent1" phldr="1"/>
      <dgm:spPr/>
      <dgm:t>
        <a:bodyPr/>
        <a:lstStyle/>
        <a:p>
          <a:endParaRPr lang="zh-CN" altLang="en-US"/>
        </a:p>
      </dgm:t>
    </dgm:pt>
    <dgm:pt modelId="{B07C2562-FCDF-8742-B386-C5F24439CB3B}">
      <dgm:prSet phldrT="[文本]"/>
      <dgm:spPr/>
      <dgm:t>
        <a:bodyPr/>
        <a:lstStyle/>
        <a:p>
          <a:r>
            <a:rPr lang="zh-CN" altLang="en-US" dirty="0" smtClean="0"/>
            <a:t>年初由资源管理部门统筹制定各业务部门内部非商业化资源的基本定价和使用配额（虚拟化货币）</a:t>
          </a:r>
          <a:endParaRPr lang="zh-CN" altLang="en-US" dirty="0"/>
        </a:p>
      </dgm:t>
    </dgm:pt>
    <dgm:pt modelId="{E2E46A2F-33C8-C749-8E2E-B95FF4F89EB8}" type="parTrans" cxnId="{1FD7931C-BECF-1649-8C53-31D361E4411C}">
      <dgm:prSet/>
      <dgm:spPr/>
      <dgm:t>
        <a:bodyPr/>
        <a:lstStyle/>
        <a:p>
          <a:endParaRPr lang="zh-CN" altLang="en-US"/>
        </a:p>
      </dgm:t>
    </dgm:pt>
    <dgm:pt modelId="{3DF3CF5C-4070-204E-9FCE-5D9D20898DAA}" type="sibTrans" cxnId="{1FD7931C-BECF-1649-8C53-31D361E4411C}">
      <dgm:prSet/>
      <dgm:spPr/>
      <dgm:t>
        <a:bodyPr/>
        <a:lstStyle/>
        <a:p>
          <a:endParaRPr lang="zh-CN" altLang="en-US"/>
        </a:p>
      </dgm:t>
    </dgm:pt>
    <dgm:pt modelId="{7ADC6276-3602-3640-9D98-11E7A6327128}">
      <dgm:prSet phldrT="[文本]"/>
      <dgm:spPr/>
      <dgm:t>
        <a:bodyPr/>
        <a:lstStyle/>
        <a:p>
          <a:r>
            <a:rPr lang="zh-CN" altLang="en-US" dirty="0" smtClean="0"/>
            <a:t>每月初根据各部门资源配额及活动创意做资源位的</a:t>
          </a:r>
          <a:r>
            <a:rPr lang="en-US" altLang="zh-CN" dirty="0" smtClean="0"/>
            <a:t>PK</a:t>
          </a:r>
          <a:r>
            <a:rPr lang="zh-CN" altLang="en-US" dirty="0" smtClean="0"/>
            <a:t>（竞价）</a:t>
          </a:r>
          <a:endParaRPr lang="zh-CN" altLang="en-US" dirty="0"/>
        </a:p>
      </dgm:t>
    </dgm:pt>
    <dgm:pt modelId="{A0516690-2CE0-2B45-B1AA-91D350A38CCD}" type="parTrans" cxnId="{569C3C72-970B-214F-B04A-B7D7F1BBA025}">
      <dgm:prSet/>
      <dgm:spPr/>
      <dgm:t>
        <a:bodyPr/>
        <a:lstStyle/>
        <a:p>
          <a:endParaRPr lang="zh-CN" altLang="en-US"/>
        </a:p>
      </dgm:t>
    </dgm:pt>
    <dgm:pt modelId="{AD31A5A9-0768-164D-B296-2B7238CC1711}" type="sibTrans" cxnId="{569C3C72-970B-214F-B04A-B7D7F1BBA025}">
      <dgm:prSet/>
      <dgm:spPr/>
      <dgm:t>
        <a:bodyPr/>
        <a:lstStyle/>
        <a:p>
          <a:endParaRPr lang="zh-CN" altLang="en-US"/>
        </a:p>
      </dgm:t>
    </dgm:pt>
    <dgm:pt modelId="{E7A1A3A6-133B-CF4F-913D-202CBFC049AF}">
      <dgm:prSet phldrT="[文本]"/>
      <dgm:spPr/>
      <dgm:t>
        <a:bodyPr/>
        <a:lstStyle/>
        <a:p>
          <a:r>
            <a:rPr lang="en-US" altLang="zh-CN" dirty="0" smtClean="0"/>
            <a:t>PK</a:t>
          </a:r>
          <a:r>
            <a:rPr lang="zh-CN" altLang="en-US" dirty="0" smtClean="0"/>
            <a:t>通过后，确定资源位及排期</a:t>
          </a:r>
          <a:endParaRPr lang="zh-CN" altLang="en-US" dirty="0"/>
        </a:p>
      </dgm:t>
    </dgm:pt>
    <dgm:pt modelId="{395A828F-931C-8041-964B-CE4AE0A98F32}" type="parTrans" cxnId="{14536626-2E3E-E047-B23C-F7089DEE3E26}">
      <dgm:prSet/>
      <dgm:spPr/>
      <dgm:t>
        <a:bodyPr/>
        <a:lstStyle/>
        <a:p>
          <a:endParaRPr lang="zh-CN" altLang="en-US"/>
        </a:p>
      </dgm:t>
    </dgm:pt>
    <dgm:pt modelId="{F6B8D72F-896A-554A-839C-A634A288C89D}" type="sibTrans" cxnId="{14536626-2E3E-E047-B23C-F7089DEE3E26}">
      <dgm:prSet/>
      <dgm:spPr/>
      <dgm:t>
        <a:bodyPr/>
        <a:lstStyle/>
        <a:p>
          <a:endParaRPr lang="zh-CN" altLang="en-US"/>
        </a:p>
      </dgm:t>
    </dgm:pt>
    <dgm:pt modelId="{C9E2389A-E0FA-DD49-8755-F9DA3915E4BF}">
      <dgm:prSet phldrT="[文本]"/>
      <dgm:spPr/>
      <dgm:t>
        <a:bodyPr/>
        <a:lstStyle/>
        <a:p>
          <a:r>
            <a:rPr lang="zh-CN" altLang="en-US" dirty="0" smtClean="0"/>
            <a:t>进行活动投放</a:t>
          </a:r>
          <a:endParaRPr lang="en-US" altLang="zh-CN" dirty="0" smtClean="0"/>
        </a:p>
        <a:p>
          <a:r>
            <a:rPr lang="zh-CN" altLang="en-US" dirty="0" smtClean="0"/>
            <a:t>或未消耗资源内部做资源转让</a:t>
          </a:r>
          <a:endParaRPr lang="zh-CN" altLang="en-US" dirty="0"/>
        </a:p>
      </dgm:t>
    </dgm:pt>
    <dgm:pt modelId="{DF55291E-2107-BB48-AB65-5040DE25B2D2}" type="parTrans" cxnId="{D325C550-CB91-1D49-9B28-0DD5A3DD5FD5}">
      <dgm:prSet/>
      <dgm:spPr/>
      <dgm:t>
        <a:bodyPr/>
        <a:lstStyle/>
        <a:p>
          <a:endParaRPr lang="zh-CN" altLang="en-US"/>
        </a:p>
      </dgm:t>
    </dgm:pt>
    <dgm:pt modelId="{005B577B-6021-6C48-AC6D-6DA14DE376E2}" type="sibTrans" cxnId="{D325C550-CB91-1D49-9B28-0DD5A3DD5FD5}">
      <dgm:prSet/>
      <dgm:spPr/>
      <dgm:t>
        <a:bodyPr/>
        <a:lstStyle/>
        <a:p>
          <a:endParaRPr lang="zh-CN" altLang="en-US" dirty="0"/>
        </a:p>
      </dgm:t>
    </dgm:pt>
    <dgm:pt modelId="{7F36C3C4-A063-A94A-81E5-18603F5569B5}">
      <dgm:prSet phldrT="[文本]"/>
      <dgm:spPr/>
      <dgm:t>
        <a:bodyPr/>
        <a:lstStyle/>
        <a:p>
          <a:r>
            <a:rPr lang="zh-CN" altLang="en-US" dirty="0" smtClean="0"/>
            <a:t>活动后活动效果披露</a:t>
          </a:r>
          <a:endParaRPr lang="en-US" altLang="zh-CN" dirty="0" smtClean="0"/>
        </a:p>
        <a:p>
          <a:r>
            <a:rPr lang="zh-CN" altLang="en-US" dirty="0" smtClean="0"/>
            <a:t>中期</a:t>
          </a:r>
          <a:r>
            <a:rPr lang="en-US" altLang="zh-CN" dirty="0" smtClean="0"/>
            <a:t>Review</a:t>
          </a:r>
          <a:r>
            <a:rPr lang="zh-CN" altLang="en-US" dirty="0" smtClean="0"/>
            <a:t>资源配额</a:t>
          </a:r>
          <a:endParaRPr lang="zh-CN" altLang="en-US" dirty="0"/>
        </a:p>
      </dgm:t>
    </dgm:pt>
    <dgm:pt modelId="{7D5C2D8C-9C2A-834B-AB26-CC485A600465}" type="parTrans" cxnId="{CD1DD68A-4A94-4B40-B5C2-C3BAEE3C79B6}">
      <dgm:prSet/>
      <dgm:spPr/>
      <dgm:t>
        <a:bodyPr/>
        <a:lstStyle/>
        <a:p>
          <a:endParaRPr lang="zh-CN" altLang="en-US"/>
        </a:p>
      </dgm:t>
    </dgm:pt>
    <dgm:pt modelId="{D2AB072E-6779-6B4A-A912-A8E3C9448D7E}" type="sibTrans" cxnId="{CD1DD68A-4A94-4B40-B5C2-C3BAEE3C79B6}">
      <dgm:prSet/>
      <dgm:spPr/>
      <dgm:t>
        <a:bodyPr/>
        <a:lstStyle/>
        <a:p>
          <a:endParaRPr lang="zh-CN" altLang="en-US"/>
        </a:p>
      </dgm:t>
    </dgm:pt>
    <dgm:pt modelId="{C7649CE7-C387-FC4E-A294-46E836C01D50}" type="pres">
      <dgm:prSet presAssocID="{FF760C3F-433F-FD48-8EEA-B930EF2DFF14}" presName="diagram" presStyleCnt="0">
        <dgm:presLayoutVars>
          <dgm:dir/>
          <dgm:resizeHandles val="exact"/>
        </dgm:presLayoutVars>
      </dgm:prSet>
      <dgm:spPr/>
      <dgm:t>
        <a:bodyPr/>
        <a:lstStyle/>
        <a:p>
          <a:endParaRPr lang="zh-CN" altLang="en-US"/>
        </a:p>
      </dgm:t>
    </dgm:pt>
    <dgm:pt modelId="{B82BD8FC-E25A-8F46-8D47-C667879D9CEF}" type="pres">
      <dgm:prSet presAssocID="{B07C2562-FCDF-8742-B386-C5F24439CB3B}" presName="node" presStyleLbl="node1" presStyleIdx="0" presStyleCnt="5" custScaleY="100763">
        <dgm:presLayoutVars>
          <dgm:bulletEnabled val="1"/>
        </dgm:presLayoutVars>
      </dgm:prSet>
      <dgm:spPr/>
      <dgm:t>
        <a:bodyPr/>
        <a:lstStyle/>
        <a:p>
          <a:endParaRPr lang="zh-CN" altLang="en-US"/>
        </a:p>
      </dgm:t>
    </dgm:pt>
    <dgm:pt modelId="{90FCEEC8-4120-9E49-B5EF-CFD7EF578995}" type="pres">
      <dgm:prSet presAssocID="{3DF3CF5C-4070-204E-9FCE-5D9D20898DAA}" presName="sibTrans" presStyleLbl="sibTrans2D1" presStyleIdx="0" presStyleCnt="4"/>
      <dgm:spPr/>
      <dgm:t>
        <a:bodyPr/>
        <a:lstStyle/>
        <a:p>
          <a:endParaRPr lang="zh-CN" altLang="en-US"/>
        </a:p>
      </dgm:t>
    </dgm:pt>
    <dgm:pt modelId="{FBD5C162-95B7-8C4E-A870-E3721AF29B5E}" type="pres">
      <dgm:prSet presAssocID="{3DF3CF5C-4070-204E-9FCE-5D9D20898DAA}" presName="connectorText" presStyleLbl="sibTrans2D1" presStyleIdx="0" presStyleCnt="4"/>
      <dgm:spPr/>
      <dgm:t>
        <a:bodyPr/>
        <a:lstStyle/>
        <a:p>
          <a:endParaRPr lang="zh-CN" altLang="en-US"/>
        </a:p>
      </dgm:t>
    </dgm:pt>
    <dgm:pt modelId="{EB8D9835-B543-154F-8E32-3A043CC26985}" type="pres">
      <dgm:prSet presAssocID="{7ADC6276-3602-3640-9D98-11E7A6327128}" presName="node" presStyleLbl="node1" presStyleIdx="1" presStyleCnt="5">
        <dgm:presLayoutVars>
          <dgm:bulletEnabled val="1"/>
        </dgm:presLayoutVars>
      </dgm:prSet>
      <dgm:spPr/>
      <dgm:t>
        <a:bodyPr/>
        <a:lstStyle/>
        <a:p>
          <a:endParaRPr lang="zh-CN" altLang="en-US"/>
        </a:p>
      </dgm:t>
    </dgm:pt>
    <dgm:pt modelId="{896C2FB3-785D-504B-B610-74BCABA5DA13}" type="pres">
      <dgm:prSet presAssocID="{AD31A5A9-0768-164D-B296-2B7238CC1711}" presName="sibTrans" presStyleLbl="sibTrans2D1" presStyleIdx="1" presStyleCnt="4"/>
      <dgm:spPr/>
      <dgm:t>
        <a:bodyPr/>
        <a:lstStyle/>
        <a:p>
          <a:endParaRPr lang="zh-CN" altLang="en-US"/>
        </a:p>
      </dgm:t>
    </dgm:pt>
    <dgm:pt modelId="{F95599D0-1D2D-C846-BE33-A582F32F089A}" type="pres">
      <dgm:prSet presAssocID="{AD31A5A9-0768-164D-B296-2B7238CC1711}" presName="connectorText" presStyleLbl="sibTrans2D1" presStyleIdx="1" presStyleCnt="4"/>
      <dgm:spPr/>
      <dgm:t>
        <a:bodyPr/>
        <a:lstStyle/>
        <a:p>
          <a:endParaRPr lang="zh-CN" altLang="en-US"/>
        </a:p>
      </dgm:t>
    </dgm:pt>
    <dgm:pt modelId="{1817F62F-5695-AF49-B7A1-3AA549FCCEB2}" type="pres">
      <dgm:prSet presAssocID="{E7A1A3A6-133B-CF4F-913D-202CBFC049AF}" presName="node" presStyleLbl="node1" presStyleIdx="2" presStyleCnt="5">
        <dgm:presLayoutVars>
          <dgm:bulletEnabled val="1"/>
        </dgm:presLayoutVars>
      </dgm:prSet>
      <dgm:spPr/>
      <dgm:t>
        <a:bodyPr/>
        <a:lstStyle/>
        <a:p>
          <a:endParaRPr lang="zh-CN" altLang="en-US"/>
        </a:p>
      </dgm:t>
    </dgm:pt>
    <dgm:pt modelId="{7FBFC0CD-AACD-8741-A54F-71BEF7FEC163}" type="pres">
      <dgm:prSet presAssocID="{F6B8D72F-896A-554A-839C-A634A288C89D}" presName="sibTrans" presStyleLbl="sibTrans2D1" presStyleIdx="2" presStyleCnt="4"/>
      <dgm:spPr/>
      <dgm:t>
        <a:bodyPr/>
        <a:lstStyle/>
        <a:p>
          <a:endParaRPr lang="zh-CN" altLang="en-US"/>
        </a:p>
      </dgm:t>
    </dgm:pt>
    <dgm:pt modelId="{34FC906B-55F5-6643-8F8A-42EE83015A0E}" type="pres">
      <dgm:prSet presAssocID="{F6B8D72F-896A-554A-839C-A634A288C89D}" presName="connectorText" presStyleLbl="sibTrans2D1" presStyleIdx="2" presStyleCnt="4"/>
      <dgm:spPr/>
      <dgm:t>
        <a:bodyPr/>
        <a:lstStyle/>
        <a:p>
          <a:endParaRPr lang="zh-CN" altLang="en-US"/>
        </a:p>
      </dgm:t>
    </dgm:pt>
    <dgm:pt modelId="{48614174-47E8-9A45-A38B-3B5A3FFB642C}" type="pres">
      <dgm:prSet presAssocID="{C9E2389A-E0FA-DD49-8755-F9DA3915E4BF}" presName="node" presStyleLbl="node1" presStyleIdx="3" presStyleCnt="5">
        <dgm:presLayoutVars>
          <dgm:bulletEnabled val="1"/>
        </dgm:presLayoutVars>
      </dgm:prSet>
      <dgm:spPr/>
      <dgm:t>
        <a:bodyPr/>
        <a:lstStyle/>
        <a:p>
          <a:endParaRPr lang="zh-CN" altLang="en-US"/>
        </a:p>
      </dgm:t>
    </dgm:pt>
    <dgm:pt modelId="{C2D786CD-4B09-8249-9723-8FA0BAF06192}" type="pres">
      <dgm:prSet presAssocID="{005B577B-6021-6C48-AC6D-6DA14DE376E2}" presName="sibTrans" presStyleLbl="sibTrans2D1" presStyleIdx="3" presStyleCnt="4"/>
      <dgm:spPr/>
      <dgm:t>
        <a:bodyPr/>
        <a:lstStyle/>
        <a:p>
          <a:endParaRPr lang="zh-CN" altLang="en-US"/>
        </a:p>
      </dgm:t>
    </dgm:pt>
    <dgm:pt modelId="{C56CB0D3-632B-DA40-979E-898E99044BAC}" type="pres">
      <dgm:prSet presAssocID="{005B577B-6021-6C48-AC6D-6DA14DE376E2}" presName="connectorText" presStyleLbl="sibTrans2D1" presStyleIdx="3" presStyleCnt="4"/>
      <dgm:spPr/>
      <dgm:t>
        <a:bodyPr/>
        <a:lstStyle/>
        <a:p>
          <a:endParaRPr lang="zh-CN" altLang="en-US"/>
        </a:p>
      </dgm:t>
    </dgm:pt>
    <dgm:pt modelId="{75771BB1-2BD6-EA4A-8436-83179A39EDDF}" type="pres">
      <dgm:prSet presAssocID="{7F36C3C4-A063-A94A-81E5-18603F5569B5}" presName="node" presStyleLbl="node1" presStyleIdx="4" presStyleCnt="5">
        <dgm:presLayoutVars>
          <dgm:bulletEnabled val="1"/>
        </dgm:presLayoutVars>
      </dgm:prSet>
      <dgm:spPr/>
      <dgm:t>
        <a:bodyPr/>
        <a:lstStyle/>
        <a:p>
          <a:endParaRPr lang="zh-CN" altLang="en-US"/>
        </a:p>
      </dgm:t>
    </dgm:pt>
  </dgm:ptLst>
  <dgm:cxnLst>
    <dgm:cxn modelId="{3F19AC3D-4FCC-415B-AD04-1A1165D37881}" type="presOf" srcId="{FF760C3F-433F-FD48-8EEA-B930EF2DFF14}" destId="{C7649CE7-C387-FC4E-A294-46E836C01D50}" srcOrd="0" destOrd="0" presId="urn:microsoft.com/office/officeart/2005/8/layout/process5"/>
    <dgm:cxn modelId="{1FD7931C-BECF-1649-8C53-31D361E4411C}" srcId="{FF760C3F-433F-FD48-8EEA-B930EF2DFF14}" destId="{B07C2562-FCDF-8742-B386-C5F24439CB3B}" srcOrd="0" destOrd="0" parTransId="{E2E46A2F-33C8-C749-8E2E-B95FF4F89EB8}" sibTransId="{3DF3CF5C-4070-204E-9FCE-5D9D20898DAA}"/>
    <dgm:cxn modelId="{14536626-2E3E-E047-B23C-F7089DEE3E26}" srcId="{FF760C3F-433F-FD48-8EEA-B930EF2DFF14}" destId="{E7A1A3A6-133B-CF4F-913D-202CBFC049AF}" srcOrd="2" destOrd="0" parTransId="{395A828F-931C-8041-964B-CE4AE0A98F32}" sibTransId="{F6B8D72F-896A-554A-839C-A634A288C89D}"/>
    <dgm:cxn modelId="{607C8E91-E329-42B1-B035-AB049205C767}" type="presOf" srcId="{F6B8D72F-896A-554A-839C-A634A288C89D}" destId="{34FC906B-55F5-6643-8F8A-42EE83015A0E}" srcOrd="1" destOrd="0" presId="urn:microsoft.com/office/officeart/2005/8/layout/process5"/>
    <dgm:cxn modelId="{29140346-DF9A-469B-A2EA-FAA77A4B8E69}" type="presOf" srcId="{005B577B-6021-6C48-AC6D-6DA14DE376E2}" destId="{C2D786CD-4B09-8249-9723-8FA0BAF06192}" srcOrd="0" destOrd="0" presId="urn:microsoft.com/office/officeart/2005/8/layout/process5"/>
    <dgm:cxn modelId="{CD1DD68A-4A94-4B40-B5C2-C3BAEE3C79B6}" srcId="{FF760C3F-433F-FD48-8EEA-B930EF2DFF14}" destId="{7F36C3C4-A063-A94A-81E5-18603F5569B5}" srcOrd="4" destOrd="0" parTransId="{7D5C2D8C-9C2A-834B-AB26-CC485A600465}" sibTransId="{D2AB072E-6779-6B4A-A912-A8E3C9448D7E}"/>
    <dgm:cxn modelId="{69B85CFB-10B2-4EFD-8249-AFF713BEF3E5}" type="presOf" srcId="{7F36C3C4-A063-A94A-81E5-18603F5569B5}" destId="{75771BB1-2BD6-EA4A-8436-83179A39EDDF}" srcOrd="0" destOrd="0" presId="urn:microsoft.com/office/officeart/2005/8/layout/process5"/>
    <dgm:cxn modelId="{55AD52AE-50C8-433E-843D-1CD8694F60F1}" type="presOf" srcId="{AD31A5A9-0768-164D-B296-2B7238CC1711}" destId="{F95599D0-1D2D-C846-BE33-A582F32F089A}" srcOrd="1" destOrd="0" presId="urn:microsoft.com/office/officeart/2005/8/layout/process5"/>
    <dgm:cxn modelId="{E2215DFA-BB53-49EC-B1CB-CA48ACC8B6AF}" type="presOf" srcId="{E7A1A3A6-133B-CF4F-913D-202CBFC049AF}" destId="{1817F62F-5695-AF49-B7A1-3AA549FCCEB2}" srcOrd="0" destOrd="0" presId="urn:microsoft.com/office/officeart/2005/8/layout/process5"/>
    <dgm:cxn modelId="{569C3C72-970B-214F-B04A-B7D7F1BBA025}" srcId="{FF760C3F-433F-FD48-8EEA-B930EF2DFF14}" destId="{7ADC6276-3602-3640-9D98-11E7A6327128}" srcOrd="1" destOrd="0" parTransId="{A0516690-2CE0-2B45-B1AA-91D350A38CCD}" sibTransId="{AD31A5A9-0768-164D-B296-2B7238CC1711}"/>
    <dgm:cxn modelId="{D325C550-CB91-1D49-9B28-0DD5A3DD5FD5}" srcId="{FF760C3F-433F-FD48-8EEA-B930EF2DFF14}" destId="{C9E2389A-E0FA-DD49-8755-F9DA3915E4BF}" srcOrd="3" destOrd="0" parTransId="{DF55291E-2107-BB48-AB65-5040DE25B2D2}" sibTransId="{005B577B-6021-6C48-AC6D-6DA14DE376E2}"/>
    <dgm:cxn modelId="{76BB2607-CEB2-45D1-A899-8CBF4C2DE165}" type="presOf" srcId="{005B577B-6021-6C48-AC6D-6DA14DE376E2}" destId="{C56CB0D3-632B-DA40-979E-898E99044BAC}" srcOrd="1" destOrd="0" presId="urn:microsoft.com/office/officeart/2005/8/layout/process5"/>
    <dgm:cxn modelId="{CB171E27-34FB-4200-AA53-99B3E884D916}" type="presOf" srcId="{7ADC6276-3602-3640-9D98-11E7A6327128}" destId="{EB8D9835-B543-154F-8E32-3A043CC26985}" srcOrd="0" destOrd="0" presId="urn:microsoft.com/office/officeart/2005/8/layout/process5"/>
    <dgm:cxn modelId="{D4F68BF7-DC12-4F10-A8A2-4BEE3283B55E}" type="presOf" srcId="{3DF3CF5C-4070-204E-9FCE-5D9D20898DAA}" destId="{90FCEEC8-4120-9E49-B5EF-CFD7EF578995}" srcOrd="0" destOrd="0" presId="urn:microsoft.com/office/officeart/2005/8/layout/process5"/>
    <dgm:cxn modelId="{0D83F6D3-363E-4089-A335-9218472E7D1E}" type="presOf" srcId="{AD31A5A9-0768-164D-B296-2B7238CC1711}" destId="{896C2FB3-785D-504B-B610-74BCABA5DA13}" srcOrd="0" destOrd="0" presId="urn:microsoft.com/office/officeart/2005/8/layout/process5"/>
    <dgm:cxn modelId="{12E662C9-34EF-4B10-BE4B-7BDC8A0DAEEE}" type="presOf" srcId="{3DF3CF5C-4070-204E-9FCE-5D9D20898DAA}" destId="{FBD5C162-95B7-8C4E-A870-E3721AF29B5E}" srcOrd="1" destOrd="0" presId="urn:microsoft.com/office/officeart/2005/8/layout/process5"/>
    <dgm:cxn modelId="{B1A5B625-44F4-48E0-9421-A62BA81998E6}" type="presOf" srcId="{F6B8D72F-896A-554A-839C-A634A288C89D}" destId="{7FBFC0CD-AACD-8741-A54F-71BEF7FEC163}" srcOrd="0" destOrd="0" presId="urn:microsoft.com/office/officeart/2005/8/layout/process5"/>
    <dgm:cxn modelId="{54FB9566-A8C4-4842-BB3E-9F7957283A87}" type="presOf" srcId="{B07C2562-FCDF-8742-B386-C5F24439CB3B}" destId="{B82BD8FC-E25A-8F46-8D47-C667879D9CEF}" srcOrd="0" destOrd="0" presId="urn:microsoft.com/office/officeart/2005/8/layout/process5"/>
    <dgm:cxn modelId="{67636EB2-CE90-441E-A48F-E14AE3087DBE}" type="presOf" srcId="{C9E2389A-E0FA-DD49-8755-F9DA3915E4BF}" destId="{48614174-47E8-9A45-A38B-3B5A3FFB642C}" srcOrd="0" destOrd="0" presId="urn:microsoft.com/office/officeart/2005/8/layout/process5"/>
    <dgm:cxn modelId="{C4C7BFCC-1528-426E-AEFF-3FBFB4BEF3BD}" type="presParOf" srcId="{C7649CE7-C387-FC4E-A294-46E836C01D50}" destId="{B82BD8FC-E25A-8F46-8D47-C667879D9CEF}" srcOrd="0" destOrd="0" presId="urn:microsoft.com/office/officeart/2005/8/layout/process5"/>
    <dgm:cxn modelId="{FE43CAA4-35A3-4881-A7E5-25701B3945B4}" type="presParOf" srcId="{C7649CE7-C387-FC4E-A294-46E836C01D50}" destId="{90FCEEC8-4120-9E49-B5EF-CFD7EF578995}" srcOrd="1" destOrd="0" presId="urn:microsoft.com/office/officeart/2005/8/layout/process5"/>
    <dgm:cxn modelId="{0E8592B4-19C5-4B98-9203-701450878696}" type="presParOf" srcId="{90FCEEC8-4120-9E49-B5EF-CFD7EF578995}" destId="{FBD5C162-95B7-8C4E-A870-E3721AF29B5E}" srcOrd="0" destOrd="0" presId="urn:microsoft.com/office/officeart/2005/8/layout/process5"/>
    <dgm:cxn modelId="{8FB29E70-836F-493C-A2D1-932C2D00956B}" type="presParOf" srcId="{C7649CE7-C387-FC4E-A294-46E836C01D50}" destId="{EB8D9835-B543-154F-8E32-3A043CC26985}" srcOrd="2" destOrd="0" presId="urn:microsoft.com/office/officeart/2005/8/layout/process5"/>
    <dgm:cxn modelId="{3EDEE375-2414-4318-8B7D-1525464A0B17}" type="presParOf" srcId="{C7649CE7-C387-FC4E-A294-46E836C01D50}" destId="{896C2FB3-785D-504B-B610-74BCABA5DA13}" srcOrd="3" destOrd="0" presId="urn:microsoft.com/office/officeart/2005/8/layout/process5"/>
    <dgm:cxn modelId="{61DC553B-4B44-4BED-8BB4-495CD7AF6ED6}" type="presParOf" srcId="{896C2FB3-785D-504B-B610-74BCABA5DA13}" destId="{F95599D0-1D2D-C846-BE33-A582F32F089A}" srcOrd="0" destOrd="0" presId="urn:microsoft.com/office/officeart/2005/8/layout/process5"/>
    <dgm:cxn modelId="{5D8D4D7C-CBF3-4ADC-BB21-62FAD878C364}" type="presParOf" srcId="{C7649CE7-C387-FC4E-A294-46E836C01D50}" destId="{1817F62F-5695-AF49-B7A1-3AA549FCCEB2}" srcOrd="4" destOrd="0" presId="urn:microsoft.com/office/officeart/2005/8/layout/process5"/>
    <dgm:cxn modelId="{053E4AD9-5964-4CC6-8AD9-95177C013CA1}" type="presParOf" srcId="{C7649CE7-C387-FC4E-A294-46E836C01D50}" destId="{7FBFC0CD-AACD-8741-A54F-71BEF7FEC163}" srcOrd="5" destOrd="0" presId="urn:microsoft.com/office/officeart/2005/8/layout/process5"/>
    <dgm:cxn modelId="{151F5A01-FB54-4933-B9FD-B7ED55859D81}" type="presParOf" srcId="{7FBFC0CD-AACD-8741-A54F-71BEF7FEC163}" destId="{34FC906B-55F5-6643-8F8A-42EE83015A0E}" srcOrd="0" destOrd="0" presId="urn:microsoft.com/office/officeart/2005/8/layout/process5"/>
    <dgm:cxn modelId="{19AD1E35-3E01-430E-9B78-C2BF608CC71A}" type="presParOf" srcId="{C7649CE7-C387-FC4E-A294-46E836C01D50}" destId="{48614174-47E8-9A45-A38B-3B5A3FFB642C}" srcOrd="6" destOrd="0" presId="urn:microsoft.com/office/officeart/2005/8/layout/process5"/>
    <dgm:cxn modelId="{94BE3F98-005D-4BAE-BA61-ADA57167EBD0}" type="presParOf" srcId="{C7649CE7-C387-FC4E-A294-46E836C01D50}" destId="{C2D786CD-4B09-8249-9723-8FA0BAF06192}" srcOrd="7" destOrd="0" presId="urn:microsoft.com/office/officeart/2005/8/layout/process5"/>
    <dgm:cxn modelId="{3BF88AA5-505C-4867-BACF-752ABC67178C}" type="presParOf" srcId="{C2D786CD-4B09-8249-9723-8FA0BAF06192}" destId="{C56CB0D3-632B-DA40-979E-898E99044BAC}" srcOrd="0" destOrd="0" presId="urn:microsoft.com/office/officeart/2005/8/layout/process5"/>
    <dgm:cxn modelId="{AE04FD81-6034-4F39-83FD-8F39AE6EA1F6}" type="presParOf" srcId="{C7649CE7-C387-FC4E-A294-46E836C01D50}" destId="{75771BB1-2BD6-EA4A-8436-83179A39EDDF}" srcOrd="8" destOrd="0" presId="urn:microsoft.com/office/officeart/2005/8/layout/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82BD8FC-E25A-8F46-8D47-C667879D9CEF}">
      <dsp:nvSpPr>
        <dsp:cNvPr id="0" name=""/>
        <dsp:cNvSpPr/>
      </dsp:nvSpPr>
      <dsp:spPr>
        <a:xfrm>
          <a:off x="6161" y="872005"/>
          <a:ext cx="1841599" cy="111339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年初由资源管理部门统筹制定各业务部门内部非商业化资源的基本定价和使用配额（虚拟化货币）</a:t>
          </a:r>
          <a:endParaRPr lang="zh-CN" altLang="en-US" sz="1200" kern="1200" dirty="0"/>
        </a:p>
      </dsp:txBody>
      <dsp:txXfrm>
        <a:off x="6161" y="872005"/>
        <a:ext cx="1841599" cy="1113390"/>
      </dsp:txXfrm>
    </dsp:sp>
    <dsp:sp modelId="{90FCEEC8-4120-9E49-B5EF-CFD7EF578995}">
      <dsp:nvSpPr>
        <dsp:cNvPr id="0" name=""/>
        <dsp:cNvSpPr/>
      </dsp:nvSpPr>
      <dsp:spPr>
        <a:xfrm>
          <a:off x="2009821" y="1200342"/>
          <a:ext cx="390419" cy="456716"/>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2009821" y="1200342"/>
        <a:ext cx="390419" cy="456716"/>
      </dsp:txXfrm>
    </dsp:sp>
    <dsp:sp modelId="{EB8D9835-B543-154F-8E32-3A043CC26985}">
      <dsp:nvSpPr>
        <dsp:cNvPr id="0" name=""/>
        <dsp:cNvSpPr/>
      </dsp:nvSpPr>
      <dsp:spPr>
        <a:xfrm>
          <a:off x="2584400" y="876220"/>
          <a:ext cx="1841599" cy="110495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每月初根据各部门资源配额及活动创意做资源位的</a:t>
          </a:r>
          <a:r>
            <a:rPr lang="en-US" altLang="zh-CN" sz="1200" kern="1200" dirty="0" smtClean="0"/>
            <a:t>PK</a:t>
          </a:r>
          <a:r>
            <a:rPr lang="zh-CN" altLang="en-US" sz="1200" kern="1200" dirty="0" smtClean="0"/>
            <a:t>（竞价）</a:t>
          </a:r>
          <a:endParaRPr lang="zh-CN" altLang="en-US" sz="1200" kern="1200" dirty="0"/>
        </a:p>
      </dsp:txBody>
      <dsp:txXfrm>
        <a:off x="2584400" y="876220"/>
        <a:ext cx="1841599" cy="1104959"/>
      </dsp:txXfrm>
    </dsp:sp>
    <dsp:sp modelId="{896C2FB3-785D-504B-B610-74BCABA5DA13}">
      <dsp:nvSpPr>
        <dsp:cNvPr id="0" name=""/>
        <dsp:cNvSpPr/>
      </dsp:nvSpPr>
      <dsp:spPr>
        <a:xfrm>
          <a:off x="4588060" y="1200342"/>
          <a:ext cx="390419" cy="456716"/>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4588060" y="1200342"/>
        <a:ext cx="390419" cy="456716"/>
      </dsp:txXfrm>
    </dsp:sp>
    <dsp:sp modelId="{1817F62F-5695-AF49-B7A1-3AA549FCCEB2}">
      <dsp:nvSpPr>
        <dsp:cNvPr id="0" name=""/>
        <dsp:cNvSpPr/>
      </dsp:nvSpPr>
      <dsp:spPr>
        <a:xfrm>
          <a:off x="5162639" y="876220"/>
          <a:ext cx="1841599" cy="110495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altLang="zh-CN" sz="1200" kern="1200" dirty="0" smtClean="0"/>
            <a:t>PK</a:t>
          </a:r>
          <a:r>
            <a:rPr lang="zh-CN" altLang="en-US" sz="1200" kern="1200" dirty="0" smtClean="0"/>
            <a:t>通过后，确定资源位及排期</a:t>
          </a:r>
          <a:endParaRPr lang="zh-CN" altLang="en-US" sz="1200" kern="1200" dirty="0"/>
        </a:p>
      </dsp:txBody>
      <dsp:txXfrm>
        <a:off x="5162639" y="876220"/>
        <a:ext cx="1841599" cy="1104959"/>
      </dsp:txXfrm>
    </dsp:sp>
    <dsp:sp modelId="{7FBFC0CD-AACD-8741-A54F-71BEF7FEC163}">
      <dsp:nvSpPr>
        <dsp:cNvPr id="0" name=""/>
        <dsp:cNvSpPr/>
      </dsp:nvSpPr>
      <dsp:spPr>
        <a:xfrm rot="5400000">
          <a:off x="5887112" y="2112136"/>
          <a:ext cx="392653" cy="456716"/>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rot="5400000">
        <a:off x="5887112" y="2112136"/>
        <a:ext cx="392653" cy="456716"/>
      </dsp:txXfrm>
    </dsp:sp>
    <dsp:sp modelId="{48614174-47E8-9A45-A38B-3B5A3FFB642C}">
      <dsp:nvSpPr>
        <dsp:cNvPr id="0" name=""/>
        <dsp:cNvSpPr/>
      </dsp:nvSpPr>
      <dsp:spPr>
        <a:xfrm>
          <a:off x="5162639" y="2722035"/>
          <a:ext cx="1841599" cy="110495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进行活动投放</a:t>
          </a:r>
          <a:endParaRPr lang="en-US" altLang="zh-CN" sz="1200" kern="1200" dirty="0" smtClean="0"/>
        </a:p>
        <a:p>
          <a:pPr lvl="0" algn="ctr" defTabSz="533400">
            <a:lnSpc>
              <a:spcPct val="90000"/>
            </a:lnSpc>
            <a:spcBef>
              <a:spcPct val="0"/>
            </a:spcBef>
            <a:spcAft>
              <a:spcPct val="35000"/>
            </a:spcAft>
          </a:pPr>
          <a:r>
            <a:rPr lang="zh-CN" altLang="en-US" sz="1200" kern="1200" dirty="0" smtClean="0"/>
            <a:t>或未消耗资源内部做资源转让</a:t>
          </a:r>
          <a:endParaRPr lang="zh-CN" altLang="en-US" sz="1200" kern="1200" dirty="0"/>
        </a:p>
      </dsp:txBody>
      <dsp:txXfrm>
        <a:off x="5162639" y="2722035"/>
        <a:ext cx="1841599" cy="1104959"/>
      </dsp:txXfrm>
    </dsp:sp>
    <dsp:sp modelId="{C2D786CD-4B09-8249-9723-8FA0BAF06192}">
      <dsp:nvSpPr>
        <dsp:cNvPr id="0" name=""/>
        <dsp:cNvSpPr/>
      </dsp:nvSpPr>
      <dsp:spPr>
        <a:xfrm rot="10800000">
          <a:off x="4610159" y="3046156"/>
          <a:ext cx="390419" cy="456716"/>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dirty="0"/>
        </a:p>
      </dsp:txBody>
      <dsp:txXfrm rot="10800000">
        <a:off x="4610159" y="3046156"/>
        <a:ext cx="390419" cy="456716"/>
      </dsp:txXfrm>
    </dsp:sp>
    <dsp:sp modelId="{75771BB1-2BD6-EA4A-8436-83179A39EDDF}">
      <dsp:nvSpPr>
        <dsp:cNvPr id="0" name=""/>
        <dsp:cNvSpPr/>
      </dsp:nvSpPr>
      <dsp:spPr>
        <a:xfrm>
          <a:off x="2584400" y="2722035"/>
          <a:ext cx="1841599" cy="110495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活动后活动效果披露</a:t>
          </a:r>
          <a:endParaRPr lang="en-US" altLang="zh-CN" sz="1200" kern="1200" dirty="0" smtClean="0"/>
        </a:p>
        <a:p>
          <a:pPr lvl="0" algn="ctr" defTabSz="533400">
            <a:lnSpc>
              <a:spcPct val="90000"/>
            </a:lnSpc>
            <a:spcBef>
              <a:spcPct val="0"/>
            </a:spcBef>
            <a:spcAft>
              <a:spcPct val="35000"/>
            </a:spcAft>
          </a:pPr>
          <a:r>
            <a:rPr lang="zh-CN" altLang="en-US" sz="1200" kern="1200" dirty="0" smtClean="0"/>
            <a:t>中期</a:t>
          </a:r>
          <a:r>
            <a:rPr lang="en-US" altLang="zh-CN" sz="1200" kern="1200" dirty="0" smtClean="0"/>
            <a:t>Review</a:t>
          </a:r>
          <a:r>
            <a:rPr lang="zh-CN" altLang="en-US" sz="1200" kern="1200" dirty="0" smtClean="0"/>
            <a:t>资源配额</a:t>
          </a:r>
          <a:endParaRPr lang="zh-CN" altLang="en-US" sz="1200" kern="1200" dirty="0"/>
        </a:p>
      </dsp:txBody>
      <dsp:txXfrm>
        <a:off x="2584400" y="2722035"/>
        <a:ext cx="1841599" cy="110495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FF4E59-D8BC-4DF7-9396-BD771F256989}" type="datetimeFigureOut">
              <a:rPr lang="zh-CN" altLang="en-US" smtClean="0"/>
              <a:t>2013/7/8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0AD9AB-891A-4C91-AE69-396FC84F99B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A0AD9AB-891A-4C91-AE69-396FC84F99BF}"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为啥大商场一楼卖珠宝首饰化妆品？不是所有的品类都适合放在首焦上</a:t>
            </a:r>
          </a:p>
        </p:txBody>
      </p:sp>
      <p:sp>
        <p:nvSpPr>
          <p:cNvPr id="4" name="灯片编号占位符 3"/>
          <p:cNvSpPr>
            <a:spLocks noGrp="1"/>
          </p:cNvSpPr>
          <p:nvPr>
            <p:ph type="sldNum" sz="quarter" idx="10"/>
          </p:nvPr>
        </p:nvSpPr>
        <p:spPr/>
        <p:txBody>
          <a:bodyPr/>
          <a:lstStyle/>
          <a:p>
            <a:fld id="{7A0AD9AB-891A-4C91-AE69-396FC84F99BF}" type="slidenum">
              <a:rPr lang="zh-CN" altLang="en-US" smtClean="0"/>
              <a:t>22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文本">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cstate="print">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4" r:id="rId1"/>
    <p:sldLayoutId id="2147483655" r:id="rId2"/>
    <p:sldLayoutId id="2147483659"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915816" y="2708920"/>
            <a:ext cx="5544616" cy="523220"/>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页面资源位监测和价值分析</a:t>
            </a:r>
            <a:endParaRPr lang="zh-CN" altLang="en-US" sz="2800" b="1" dirty="0">
              <a:solidFill>
                <a:schemeClr val="bg1"/>
              </a:solidFill>
              <a:latin typeface="微软雅黑" pitchFamily="34" charset="-122"/>
              <a:ea typeface="微软雅黑" pitchFamily="34" charset="-122"/>
            </a:endParaRPr>
          </a:p>
        </p:txBody>
      </p:sp>
      <p:sp>
        <p:nvSpPr>
          <p:cNvPr id="3" name="TextBox 2"/>
          <p:cNvSpPr txBox="1"/>
          <p:nvPr/>
        </p:nvSpPr>
        <p:spPr>
          <a:xfrm>
            <a:off x="7308304" y="3831431"/>
            <a:ext cx="2448272" cy="461665"/>
          </a:xfrm>
          <a:prstGeom prst="rect">
            <a:avLst/>
          </a:prstGeom>
          <a:noFill/>
        </p:spPr>
        <p:txBody>
          <a:bodyPr wrap="square" rtlCol="0">
            <a:spAutoFit/>
          </a:bodyPr>
          <a:lstStyle/>
          <a:p>
            <a:r>
              <a:rPr lang="en-US" altLang="zh-CN" sz="2400" b="1" dirty="0" smtClean="0">
                <a:solidFill>
                  <a:schemeClr val="bg1"/>
                </a:solidFill>
                <a:latin typeface="微软雅黑" pitchFamily="34" charset="-122"/>
                <a:ea typeface="微软雅黑" pitchFamily="34" charset="-122"/>
              </a:rPr>
              <a:t> TBI-</a:t>
            </a:r>
            <a:r>
              <a:rPr lang="zh-CN" altLang="en-US" sz="2400" b="1" dirty="0" smtClean="0">
                <a:solidFill>
                  <a:schemeClr val="bg1"/>
                </a:solidFill>
                <a:latin typeface="微软雅黑" pitchFamily="34" charset="-122"/>
                <a:ea typeface="微软雅黑" pitchFamily="34" charset="-122"/>
              </a:rPr>
              <a:t>梵易</a:t>
            </a:r>
            <a:endParaRPr lang="zh-CN" altLang="en-US" sz="2400"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15816" y="313492"/>
            <a:ext cx="5544616" cy="523220"/>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启发</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土地户籍制度带来的启发</a:t>
            </a:r>
            <a:endParaRPr lang="zh-CN" altLang="en-US" sz="2800" b="1" dirty="0">
              <a:solidFill>
                <a:schemeClr val="bg1"/>
              </a:solidFill>
              <a:latin typeface="微软雅黑" pitchFamily="34" charset="-122"/>
              <a:ea typeface="微软雅黑" pitchFamily="34" charset="-122"/>
            </a:endParaRPr>
          </a:p>
        </p:txBody>
      </p:sp>
      <p:sp>
        <p:nvSpPr>
          <p:cNvPr id="4" name="内容占位符 2"/>
          <p:cNvSpPr txBox="1">
            <a:spLocks/>
          </p:cNvSpPr>
          <p:nvPr/>
        </p:nvSpPr>
        <p:spPr>
          <a:xfrm>
            <a:off x="457200" y="1772816"/>
            <a:ext cx="8229600" cy="4824536"/>
          </a:xfrm>
          <a:prstGeom prst="rect">
            <a:avLst/>
          </a:prstGeom>
        </p:spPr>
        <p:txBody>
          <a:bodyPr/>
          <a:lstStyle/>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试想：</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淘宝的页面是虚拟的土地，土地是重要的生产和生活资料，是</a:t>
            </a:r>
            <a:r>
              <a:rPr kumimoji="0" lang="zh-CN"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农业发展、房产经济等重要</a:t>
            </a:r>
            <a:r>
              <a:rPr kumimoji="0" lang="zh-CN" altLang="en-US"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前提</a:t>
            </a:r>
            <a:endParaRPr kumimoji="0" lang="en-US"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需要对土地进行丈量和地块标记</a:t>
            </a:r>
            <a:endParaRPr kumimoji="0" lang="en-US"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需要调整种植的庄稼品种，提升土地单产</a:t>
            </a:r>
            <a:endParaRPr kumimoji="0" lang="en-US"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问题：</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淘宝每天都有海啸和造山，如何标记和度量</a:t>
            </a:r>
            <a:endParaRPr kumimoji="0" lang="en-US"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种植的庄稼品种有限，如何选择</a:t>
            </a:r>
            <a:endParaRPr kumimoji="0" lang="en-US"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土地使用用途的变化，如何决策</a:t>
            </a:r>
            <a:endParaRPr kumimoji="0" lang="en-US"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TextBox 6"/>
          <p:cNvSpPr txBox="1"/>
          <p:nvPr/>
        </p:nvSpPr>
        <p:spPr>
          <a:xfrm>
            <a:off x="539552" y="1249596"/>
            <a:ext cx="5544616" cy="523220"/>
          </a:xfrm>
          <a:prstGeom prst="rect">
            <a:avLst/>
          </a:prstGeom>
          <a:noFill/>
        </p:spPr>
        <p:txBody>
          <a:bodyPr wrap="square" rtlCol="0">
            <a:spAutoFit/>
          </a:bodyPr>
          <a:lstStyle/>
          <a:p>
            <a:pPr>
              <a:buFont typeface="Wingdings" pitchFamily="2" charset="2"/>
              <a:buChar char="Ø"/>
            </a:pPr>
            <a:r>
              <a:rPr lang="zh-CN" altLang="en-US" sz="2800" dirty="0" smtClean="0">
                <a:latin typeface="微软雅黑" pitchFamily="34" charset="-122"/>
                <a:ea typeface="微软雅黑" pitchFamily="34" charset="-122"/>
              </a:rPr>
              <a:t> 关于土地的丈量</a:t>
            </a:r>
            <a:endParaRPr lang="zh-CN" altLang="en-US" sz="28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15816" y="313492"/>
            <a:ext cx="5544616" cy="523220"/>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启发</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土地户籍制度带来的启发</a:t>
            </a:r>
            <a:endParaRPr lang="zh-CN" altLang="en-US" sz="2800" b="1" dirty="0">
              <a:solidFill>
                <a:schemeClr val="bg1"/>
              </a:solidFill>
              <a:latin typeface="微软雅黑" pitchFamily="34" charset="-122"/>
              <a:ea typeface="微软雅黑" pitchFamily="34" charset="-122"/>
            </a:endParaRPr>
          </a:p>
        </p:txBody>
      </p:sp>
      <p:sp>
        <p:nvSpPr>
          <p:cNvPr id="7" name="TextBox 6"/>
          <p:cNvSpPr txBox="1"/>
          <p:nvPr/>
        </p:nvSpPr>
        <p:spPr>
          <a:xfrm>
            <a:off x="539552" y="1249596"/>
            <a:ext cx="5544616" cy="523220"/>
          </a:xfrm>
          <a:prstGeom prst="rect">
            <a:avLst/>
          </a:prstGeom>
          <a:noFill/>
        </p:spPr>
        <p:txBody>
          <a:bodyPr wrap="square" rtlCol="0">
            <a:spAutoFit/>
          </a:bodyPr>
          <a:lstStyle/>
          <a:p>
            <a:pPr>
              <a:buFont typeface="Wingdings" pitchFamily="2" charset="2"/>
              <a:buChar char="Ø"/>
            </a:pPr>
            <a:r>
              <a:rPr lang="zh-CN" altLang="en-US" sz="2800" dirty="0" smtClean="0">
                <a:latin typeface="微软雅黑" pitchFamily="34" charset="-122"/>
                <a:ea typeface="微软雅黑" pitchFamily="34" charset="-122"/>
              </a:rPr>
              <a:t> 关于身份的识别</a:t>
            </a:r>
            <a:endParaRPr lang="zh-CN" altLang="en-US" sz="2800" dirty="0">
              <a:latin typeface="微软雅黑" pitchFamily="34" charset="-122"/>
              <a:ea typeface="微软雅黑" pitchFamily="34" charset="-122"/>
            </a:endParaRPr>
          </a:p>
        </p:txBody>
      </p:sp>
      <p:sp>
        <p:nvSpPr>
          <p:cNvPr id="5" name="内容占位符 2"/>
          <p:cNvSpPr txBox="1">
            <a:spLocks/>
          </p:cNvSpPr>
          <p:nvPr/>
        </p:nvSpPr>
        <p:spPr>
          <a:xfrm>
            <a:off x="457200" y="1772816"/>
            <a:ext cx="8229600" cy="4678363"/>
          </a:xfrm>
          <a:prstGeom prst="rect">
            <a:avLst/>
          </a:prstGeom>
        </p:spPr>
        <p:txBody>
          <a:bodyPr/>
          <a:lstStyle/>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试想：</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淘宝的每一个位置有一个身份标识，传统身份体系构建了社会的</a:t>
            </a:r>
            <a:r>
              <a:rPr kumimoji="0" lang="zh-CN"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医疗、教育培训、公共交通、出游、兵役、婚恋</a:t>
            </a:r>
            <a:endParaRPr kumimoji="0" lang="en-US"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需要对人口进行普查</a:t>
            </a:r>
            <a:endParaRPr kumimoji="0" lang="en-US"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需要了解人口的特征以便优化使用</a:t>
            </a:r>
            <a:endParaRPr kumimoji="0" lang="en-US"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问题：</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人口保持持续增长，如何准确普查</a:t>
            </a:r>
            <a:endParaRPr kumimoji="0" lang="en-US"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如何保证不重复普查，杜绝黑户和房哥</a:t>
            </a:r>
            <a:r>
              <a:rPr lang="zh-CN" altLang="en-US" dirty="0" smtClean="0">
                <a:latin typeface="微软雅黑" pitchFamily="34" charset="-122"/>
                <a:ea typeface="微软雅黑" pitchFamily="34" charset="-122"/>
              </a:rPr>
              <a:t>、</a:t>
            </a:r>
            <a:r>
              <a:rPr kumimoji="0" lang="zh-CN" altLang="en-US"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房姐</a:t>
            </a:r>
            <a:endParaRPr kumimoji="0" lang="en-US"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如何使得人尽其才，组织有效的社会群体</a:t>
            </a:r>
            <a:endParaRPr kumimoji="0" lang="en-US"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15816" y="313492"/>
            <a:ext cx="5544616" cy="523220"/>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结论</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土地户籍制度带来的结论</a:t>
            </a:r>
            <a:endParaRPr lang="zh-CN" altLang="en-US" sz="2800" b="1" dirty="0">
              <a:solidFill>
                <a:schemeClr val="bg1"/>
              </a:solidFill>
              <a:latin typeface="微软雅黑" pitchFamily="34" charset="-122"/>
              <a:ea typeface="微软雅黑" pitchFamily="34" charset="-122"/>
            </a:endParaRPr>
          </a:p>
        </p:txBody>
      </p:sp>
      <p:pic>
        <p:nvPicPr>
          <p:cNvPr id="4" name="图片 3"/>
          <p:cNvPicPr/>
          <p:nvPr/>
        </p:nvPicPr>
        <p:blipFill>
          <a:blip r:embed="rId2" cstate="print"/>
          <a:srcRect/>
          <a:stretch>
            <a:fillRect/>
          </a:stretch>
        </p:blipFill>
        <p:spPr bwMode="auto">
          <a:xfrm>
            <a:off x="2483768" y="2564904"/>
            <a:ext cx="6120680" cy="3456384"/>
          </a:xfrm>
          <a:prstGeom prst="rect">
            <a:avLst/>
          </a:prstGeom>
          <a:noFill/>
          <a:ln w="9525">
            <a:noFill/>
            <a:miter lim="800000"/>
            <a:headEnd/>
            <a:tailEnd/>
          </a:ln>
        </p:spPr>
      </p:pic>
      <p:sp>
        <p:nvSpPr>
          <p:cNvPr id="7" name="内容占位符 2"/>
          <p:cNvSpPr txBox="1">
            <a:spLocks/>
          </p:cNvSpPr>
          <p:nvPr/>
        </p:nvSpPr>
        <p:spPr>
          <a:xfrm>
            <a:off x="457200" y="1268760"/>
            <a:ext cx="8219256" cy="3240360"/>
          </a:xfrm>
          <a:prstGeom prst="rect">
            <a:avLst/>
          </a:prstGeom>
        </p:spPr>
        <p:txBody>
          <a:bodyPr/>
          <a:lstStyle/>
          <a:p>
            <a:pPr marL="342900" lvl="0" indent="-342900">
              <a:lnSpc>
                <a:spcPct val="150000"/>
              </a:lnSpc>
              <a:spcBef>
                <a:spcPct val="20000"/>
              </a:spcBef>
              <a:buFont typeface="Arial" pitchFamily="34" charset="0"/>
              <a:buChar char="•"/>
            </a:pPr>
            <a:r>
              <a:rPr lang="zh-CN" altLang="zh-CN" sz="2400" dirty="0" smtClean="0">
                <a:latin typeface="微软雅黑" pitchFamily="34" charset="-122"/>
                <a:ea typeface="微软雅黑" pitchFamily="34" charset="-122"/>
              </a:rPr>
              <a:t>建立全网流量资源的身份标识化</a:t>
            </a:r>
            <a:r>
              <a:rPr lang="zh-CN" altLang="en-US" sz="2400" dirty="0" smtClean="0">
                <a:latin typeface="微软雅黑" pitchFamily="34" charset="-122"/>
                <a:ea typeface="微软雅黑" pitchFamily="34" charset="-122"/>
              </a:rPr>
              <a:t>体系，</a:t>
            </a:r>
            <a:r>
              <a:rPr lang="zh-CN" altLang="zh-CN" sz="2400" dirty="0" smtClean="0">
                <a:latin typeface="微软雅黑" pitchFamily="34" charset="-122"/>
                <a:ea typeface="微软雅黑" pitchFamily="34" charset="-122"/>
              </a:rPr>
              <a:t>管理全网资源</a:t>
            </a:r>
            <a:endParaRPr lang="en-US" altLang="zh-CN" sz="2000" noProof="0" dirty="0" smtClean="0">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sz="2000" dirty="0" smtClean="0">
                <a:latin typeface="微软雅黑" pitchFamily="34" charset="-122"/>
                <a:ea typeface="微软雅黑" pitchFamily="34" charset="-122"/>
              </a:rPr>
              <a:t>全面</a:t>
            </a:r>
            <a:endParaRPr kumimoji="0" lang="en-US" altLang="zh-CN"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sz="2000" dirty="0" smtClean="0">
                <a:latin typeface="微软雅黑" pitchFamily="34" charset="-122"/>
                <a:ea typeface="微软雅黑" pitchFamily="34" charset="-122"/>
              </a:rPr>
              <a:t>唯一</a:t>
            </a:r>
            <a:endParaRPr lang="en-US" altLang="zh-CN" sz="2000" dirty="0" smtClean="0">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稳定</a:t>
            </a:r>
            <a:endParaRPr kumimoji="0" 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p:txBody>
      </p:sp>
    </p:spTree>
  </p:cSld>
  <p:clrMapOvr>
    <a:masterClrMapping/>
  </p:clrMapOvr>
  <p:transition>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15816" y="313492"/>
            <a:ext cx="5544616" cy="523220"/>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结论</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土地户籍制度带来的结论</a:t>
            </a:r>
            <a:endParaRPr lang="zh-CN" altLang="en-US" sz="2800" b="1" dirty="0">
              <a:solidFill>
                <a:schemeClr val="bg1"/>
              </a:solidFill>
              <a:latin typeface="微软雅黑" pitchFamily="34" charset="-122"/>
              <a:ea typeface="微软雅黑" pitchFamily="34" charset="-122"/>
            </a:endParaRPr>
          </a:p>
        </p:txBody>
      </p:sp>
      <p:sp>
        <p:nvSpPr>
          <p:cNvPr id="7" name="内容占位符 2"/>
          <p:cNvSpPr txBox="1">
            <a:spLocks/>
          </p:cNvSpPr>
          <p:nvPr/>
        </p:nvSpPr>
        <p:spPr>
          <a:xfrm>
            <a:off x="457200" y="1268760"/>
            <a:ext cx="8219256" cy="720080"/>
          </a:xfrm>
          <a:prstGeom prst="rect">
            <a:avLst/>
          </a:prstGeom>
        </p:spPr>
        <p:txBody>
          <a:bodyPr/>
          <a:lstStyle/>
          <a:p>
            <a:pPr marL="342900" lvl="0" indent="-342900">
              <a:lnSpc>
                <a:spcPct val="150000"/>
              </a:lnSpc>
              <a:spcBef>
                <a:spcPct val="20000"/>
              </a:spcBef>
              <a:buFont typeface="Arial" pitchFamily="34" charset="0"/>
              <a:buChar char="•"/>
            </a:pPr>
            <a:r>
              <a:rPr lang="zh-CN" altLang="en-US" sz="2400" dirty="0" smtClean="0">
                <a:latin typeface="微软雅黑" pitchFamily="34" charset="-122"/>
                <a:ea typeface="微软雅黑" pitchFamily="34" charset="-122"/>
              </a:rPr>
              <a:t>位置和内容需要分离标记</a:t>
            </a:r>
            <a:endParaRPr kumimoji="0" 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p:txBody>
      </p:sp>
      <p:sp>
        <p:nvSpPr>
          <p:cNvPr id="9" name="流程图: 多文档 8"/>
          <p:cNvSpPr/>
          <p:nvPr/>
        </p:nvSpPr>
        <p:spPr>
          <a:xfrm>
            <a:off x="179512" y="3501008"/>
            <a:ext cx="1152128"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内容素材</a:t>
            </a:r>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1826321" y="2348880"/>
            <a:ext cx="2241623" cy="1224136"/>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2051720" y="4221088"/>
            <a:ext cx="2016224" cy="1101048"/>
          </a:xfrm>
          <a:prstGeom prst="rect">
            <a:avLst/>
          </a:prstGeom>
          <a:noFill/>
          <a:ln w="9525">
            <a:noFill/>
            <a:miter lim="800000"/>
            <a:headEnd/>
            <a:tailEnd/>
          </a:ln>
        </p:spPr>
      </p:pic>
      <p:cxnSp>
        <p:nvCxnSpPr>
          <p:cNvPr id="11" name="直接箭头连接符 10"/>
          <p:cNvCxnSpPr/>
          <p:nvPr/>
        </p:nvCxnSpPr>
        <p:spPr>
          <a:xfrm flipV="1">
            <a:off x="1187624" y="3068960"/>
            <a:ext cx="504056"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1259632" y="4365104"/>
            <a:ext cx="504056"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流程图: 多文档 13"/>
          <p:cNvSpPr/>
          <p:nvPr/>
        </p:nvSpPr>
        <p:spPr>
          <a:xfrm>
            <a:off x="5652120" y="2276872"/>
            <a:ext cx="1152128"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内容素材</a:t>
            </a:r>
            <a:r>
              <a:rPr lang="en-US" altLang="zh-CN" dirty="0" smtClean="0"/>
              <a:t>1</a:t>
            </a:r>
            <a:endParaRPr lang="zh-CN" altLang="en-US" dirty="0"/>
          </a:p>
        </p:txBody>
      </p:sp>
      <p:sp>
        <p:nvSpPr>
          <p:cNvPr id="15" name="流程图: 多文档 14"/>
          <p:cNvSpPr/>
          <p:nvPr/>
        </p:nvSpPr>
        <p:spPr>
          <a:xfrm>
            <a:off x="5724128" y="4509120"/>
            <a:ext cx="1152128"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内容素材</a:t>
            </a:r>
            <a:r>
              <a:rPr lang="en-US" altLang="zh-CN" dirty="0" smtClean="0"/>
              <a:t>2</a:t>
            </a:r>
            <a:endParaRPr lang="zh-CN" altLang="en-US" dirty="0"/>
          </a:p>
        </p:txBody>
      </p:sp>
      <p:pic>
        <p:nvPicPr>
          <p:cNvPr id="16" name="Picture 2"/>
          <p:cNvPicPr>
            <a:picLocks noChangeAspect="1" noChangeArrowheads="1"/>
          </p:cNvPicPr>
          <p:nvPr/>
        </p:nvPicPr>
        <p:blipFill>
          <a:blip r:embed="rId4" cstate="print"/>
          <a:srcRect/>
          <a:stretch>
            <a:fillRect/>
          </a:stretch>
        </p:blipFill>
        <p:spPr bwMode="auto">
          <a:xfrm>
            <a:off x="6902377" y="2996952"/>
            <a:ext cx="2241623" cy="1224136"/>
          </a:xfrm>
          <a:prstGeom prst="rect">
            <a:avLst/>
          </a:prstGeom>
          <a:noFill/>
          <a:ln w="9525">
            <a:noFill/>
            <a:miter lim="800000"/>
            <a:headEnd/>
            <a:tailEnd/>
          </a:ln>
        </p:spPr>
      </p:pic>
      <p:cxnSp>
        <p:nvCxnSpPr>
          <p:cNvPr id="18" name="直接箭头连接符 17"/>
          <p:cNvCxnSpPr/>
          <p:nvPr/>
        </p:nvCxnSpPr>
        <p:spPr>
          <a:xfrm>
            <a:off x="6372200" y="3140968"/>
            <a:ext cx="504056"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372200" y="3861048"/>
            <a:ext cx="504056"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内容占位符 2"/>
          <p:cNvSpPr txBox="1">
            <a:spLocks/>
          </p:cNvSpPr>
          <p:nvPr/>
        </p:nvSpPr>
        <p:spPr>
          <a:xfrm>
            <a:off x="395536" y="5589240"/>
            <a:ext cx="8534400" cy="720080"/>
          </a:xfrm>
          <a:prstGeom prst="rect">
            <a:avLst/>
          </a:prstGeom>
        </p:spPr>
        <p:txBody>
          <a:bodyPr/>
          <a:lstStyle/>
          <a:p>
            <a:pPr marL="342900" lvl="0" indent="-342900">
              <a:lnSpc>
                <a:spcPct val="150000"/>
              </a:lnSpc>
              <a:spcBef>
                <a:spcPct val="20000"/>
              </a:spcBef>
            </a:pPr>
            <a:r>
              <a:rPr lang="zh-CN" altLang="en-US" sz="2000" dirty="0" smtClean="0">
                <a:latin typeface="微软雅黑" pitchFamily="34" charset="-122"/>
                <a:ea typeface="微软雅黑" pitchFamily="34" charset="-122"/>
              </a:rPr>
              <a:t>内容和位置的交叉投放，同一内容投放多个位置，同一位置投放多个内容</a:t>
            </a:r>
            <a:endParaRPr kumimoji="0" 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p:txBody>
      </p:sp>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15816" y="313492"/>
            <a:ext cx="5544616" cy="523220"/>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文档结构图</a:t>
            </a:r>
            <a:endParaRPr lang="zh-CN" altLang="en-US" sz="2800" b="1" dirty="0">
              <a:solidFill>
                <a:schemeClr val="bg1"/>
              </a:solidFill>
              <a:latin typeface="微软雅黑" pitchFamily="34" charset="-122"/>
              <a:ea typeface="微软雅黑" pitchFamily="34" charset="-122"/>
            </a:endParaRPr>
          </a:p>
        </p:txBody>
      </p:sp>
      <p:sp>
        <p:nvSpPr>
          <p:cNvPr id="7" name="内容占位符 2"/>
          <p:cNvSpPr txBox="1">
            <a:spLocks/>
          </p:cNvSpPr>
          <p:nvPr/>
        </p:nvSpPr>
        <p:spPr>
          <a:xfrm>
            <a:off x="755576" y="1484784"/>
            <a:ext cx="7855024" cy="4992216"/>
          </a:xfrm>
          <a:prstGeom prst="rect">
            <a:avLst/>
          </a:prstGeom>
        </p:spPr>
        <p:txBody>
          <a:bodyPr vert="horz" lIns="91440" tIns="45720" rIns="91440" bIns="45720" rtlCol="0">
            <a:noAutofit/>
          </a:bodyPr>
          <a:lstStyle/>
          <a:p>
            <a:pPr lvl="0" fontAlgn="auto">
              <a:lnSpc>
                <a:spcPct val="150000"/>
              </a:lnSpc>
              <a:spcBef>
                <a:spcPct val="20000"/>
              </a:spcBef>
              <a:spcAft>
                <a:spcPts val="0"/>
              </a:spcAft>
              <a:buFont typeface="Arial" pitchFamily="34" charset="0"/>
              <a:buChar char="•"/>
            </a:pPr>
            <a:r>
              <a:rPr lang="zh-CN" altLang="zh-CN" sz="2800" dirty="0" smtClean="0">
                <a:latin typeface="微软雅黑" pitchFamily="34" charset="-122"/>
                <a:ea typeface="微软雅黑" pitchFamily="34" charset="-122"/>
              </a:rPr>
              <a:t>信念—互联网对流量的执着</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现状</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淘宝流量现状和使用情况</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启发</a:t>
            </a:r>
            <a:r>
              <a:rPr lang="zh-CN" altLang="zh-CN" sz="2800" dirty="0" smtClean="0">
                <a:latin typeface="微软雅黑" pitchFamily="34" charset="-122"/>
                <a:ea typeface="微软雅黑" pitchFamily="34" charset="-122"/>
              </a:rPr>
              <a:t>—土地户籍制带来的启发</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实现</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流量的统一标记和管理</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应用</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流量的效果评估和数据应用</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展望</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流量的精细化运营</a:t>
            </a:r>
            <a:endParaRPr kumimoji="0" lang="en-US" altLang="zh-CN" sz="28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楷体"/>
            </a:endParaRPr>
          </a:p>
        </p:txBody>
      </p:sp>
      <p:sp>
        <p:nvSpPr>
          <p:cNvPr id="8" name="右箭头 7"/>
          <p:cNvSpPr/>
          <p:nvPr/>
        </p:nvSpPr>
        <p:spPr>
          <a:xfrm>
            <a:off x="755576" y="3789040"/>
            <a:ext cx="6624736" cy="549424"/>
          </a:xfrm>
          <a:prstGeom prst="rightArrow">
            <a:avLst>
              <a:gd name="adj1" fmla="val 100000"/>
              <a:gd name="adj2" fmla="val 244462"/>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0" y="-27384"/>
            <a:ext cx="9144000" cy="4993481"/>
          </a:xfrm>
          <a:prstGeom prst="rect">
            <a:avLst/>
          </a:prstGeom>
          <a:noFill/>
          <a:ln w="9525">
            <a:noFill/>
            <a:miter lim="800000"/>
            <a:headEnd/>
            <a:tailEnd/>
          </a:ln>
        </p:spPr>
      </p:pic>
      <p:sp>
        <p:nvSpPr>
          <p:cNvPr id="19" name="矩形标注 18"/>
          <p:cNvSpPr/>
          <p:nvPr/>
        </p:nvSpPr>
        <p:spPr>
          <a:xfrm>
            <a:off x="-108520" y="2708920"/>
            <a:ext cx="9324528" cy="576064"/>
          </a:xfrm>
          <a:prstGeom prst="wedgeRectCallout">
            <a:avLst>
              <a:gd name="adj1" fmla="val 6809"/>
              <a:gd name="adj2" fmla="val -9408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t>http://list.tmall.com/search_product.htm?brand=47342&amp;</a:t>
            </a:r>
            <a:r>
              <a:rPr lang="en-US" altLang="zh-CN" sz="1600" b="1" dirty="0" smtClean="0">
                <a:solidFill>
                  <a:schemeClr val="tx1"/>
                </a:solidFill>
              </a:rPr>
              <a:t>spm= 1.1000386.1000263.1</a:t>
            </a:r>
            <a:r>
              <a:rPr lang="en-US" altLang="zh-CN" sz="1600" b="1" dirty="0" smtClean="0">
                <a:solidFill>
                  <a:schemeClr val="bg1"/>
                </a:solidFill>
              </a:rPr>
              <a:t>&amp;</a:t>
            </a:r>
            <a:r>
              <a:rPr lang="en-US" altLang="zh-CN" sz="1600" b="1" dirty="0" smtClean="0">
                <a:solidFill>
                  <a:schemeClr val="bg1">
                    <a:lumMod val="95000"/>
                    <a:lumOff val="5000"/>
                  </a:schemeClr>
                </a:solidFill>
              </a:rPr>
              <a:t>scm=1003.632.1102.1</a:t>
            </a:r>
            <a:endParaRPr lang="zh-CN" altLang="en-US" sz="1600" b="1" dirty="0" smtClean="0">
              <a:solidFill>
                <a:schemeClr val="bg1">
                  <a:lumMod val="95000"/>
                  <a:lumOff val="5000"/>
                </a:schemeClr>
              </a:solidFill>
            </a:endParaRPr>
          </a:p>
        </p:txBody>
      </p:sp>
      <p:sp>
        <p:nvSpPr>
          <p:cNvPr id="22" name="圆角矩形 21"/>
          <p:cNvSpPr/>
          <p:nvPr/>
        </p:nvSpPr>
        <p:spPr>
          <a:xfrm>
            <a:off x="179512" y="3501008"/>
            <a:ext cx="8352928" cy="31683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600" dirty="0" err="1" smtClean="0">
                <a:solidFill>
                  <a:schemeClr val="tx1"/>
                </a:solidFill>
                <a:latin typeface="微软雅黑" pitchFamily="34" charset="-122"/>
                <a:ea typeface="微软雅黑" pitchFamily="34" charset="-122"/>
              </a:rPr>
              <a:t>spm</a:t>
            </a:r>
            <a:r>
              <a:rPr lang="en-US" altLang="zh-CN" sz="1600" dirty="0" smtClean="0">
                <a:solidFill>
                  <a:schemeClr val="tx1"/>
                </a:solidFill>
                <a:latin typeface="微软雅黑" pitchFamily="34" charset="-122"/>
                <a:ea typeface="微软雅黑" pitchFamily="34" charset="-122"/>
              </a:rPr>
              <a:t>=1.1000386.222017.21</a:t>
            </a:r>
            <a:r>
              <a:rPr lang="zh-CN" altLang="en-US" sz="1600" dirty="0" smtClean="0">
                <a:solidFill>
                  <a:schemeClr val="tx1"/>
                </a:solidFill>
                <a:latin typeface="微软雅黑" pitchFamily="34" charset="-122"/>
                <a:ea typeface="微软雅黑" pitchFamily="34" charset="-122"/>
              </a:rPr>
              <a:t>（标识位置）</a:t>
            </a:r>
            <a:endParaRPr lang="en-US" altLang="zh-CN" sz="1600" dirty="0" smtClean="0">
              <a:solidFill>
                <a:schemeClr val="tx1"/>
              </a:solidFill>
              <a:latin typeface="微软雅黑" pitchFamily="34" charset="-122"/>
              <a:ea typeface="微软雅黑" pitchFamily="34" charset="-122"/>
            </a:endParaRPr>
          </a:p>
          <a:p>
            <a:pPr marL="342900" indent="-342900">
              <a:buFont typeface="+mj-lt"/>
              <a:buAutoNum type="alphaLcPeriod"/>
            </a:pPr>
            <a:r>
              <a:rPr lang="en-US" altLang="zh-CN" sz="1600" dirty="0" smtClean="0">
                <a:solidFill>
                  <a:schemeClr val="tx1"/>
                </a:solidFill>
                <a:latin typeface="微软雅黑" pitchFamily="34" charset="-122"/>
                <a:ea typeface="微软雅黑" pitchFamily="34" charset="-122"/>
              </a:rPr>
              <a:t>1</a:t>
            </a:r>
            <a:r>
              <a:rPr lang="zh-CN" altLang="en-US" sz="1600" dirty="0" smtClean="0">
                <a:solidFill>
                  <a:schemeClr val="tx1"/>
                </a:solidFill>
                <a:latin typeface="微软雅黑" pitchFamily="34" charset="-122"/>
                <a:ea typeface="微软雅黑" pitchFamily="34" charset="-122"/>
              </a:rPr>
              <a:t>：站点</a:t>
            </a:r>
            <a:r>
              <a:rPr lang="en-US" altLang="zh-CN" sz="1600" dirty="0" smtClean="0">
                <a:solidFill>
                  <a:schemeClr val="tx1"/>
                </a:solidFill>
                <a:latin typeface="微软雅黑" pitchFamily="34" charset="-122"/>
                <a:ea typeface="微软雅黑" pitchFamily="34" charset="-122"/>
              </a:rPr>
              <a:t>ID</a:t>
            </a:r>
            <a:r>
              <a:rPr lang="zh-CN" altLang="en-US" sz="1600" dirty="0" smtClean="0">
                <a:solidFill>
                  <a:schemeClr val="tx1"/>
                </a:solidFill>
                <a:latin typeface="微软雅黑" pitchFamily="34" charset="-122"/>
                <a:ea typeface="微软雅黑" pitchFamily="34" charset="-122"/>
              </a:rPr>
              <a:t>，标识一类相同业务下的页面的组合，比如一个导购市场、一个产品</a:t>
            </a:r>
            <a:endParaRPr lang="en-US" altLang="zh-CN" sz="1600" dirty="0" smtClean="0">
              <a:solidFill>
                <a:schemeClr val="tx1"/>
              </a:solidFill>
              <a:latin typeface="微软雅黑" pitchFamily="34" charset="-122"/>
              <a:ea typeface="微软雅黑" pitchFamily="34" charset="-122"/>
            </a:endParaRPr>
          </a:p>
          <a:p>
            <a:pPr marL="342900" indent="-342900">
              <a:buFont typeface="+mj-lt"/>
              <a:buAutoNum type="alphaLcPeriod"/>
            </a:pPr>
            <a:r>
              <a:rPr lang="en-US" altLang="zh-CN" sz="1600" dirty="0" smtClean="0">
                <a:solidFill>
                  <a:schemeClr val="tx1"/>
                </a:solidFill>
                <a:latin typeface="微软雅黑" pitchFamily="34" charset="-122"/>
                <a:ea typeface="微软雅黑" pitchFamily="34" charset="-122"/>
              </a:rPr>
              <a:t>1000386</a:t>
            </a:r>
            <a:r>
              <a:rPr lang="zh-CN" altLang="en-US" sz="1600" dirty="0" smtClean="0">
                <a:solidFill>
                  <a:schemeClr val="tx1"/>
                </a:solidFill>
                <a:latin typeface="微软雅黑" pitchFamily="34" charset="-122"/>
                <a:ea typeface="微软雅黑" pitchFamily="34" charset="-122"/>
              </a:rPr>
              <a:t>：标识页面</a:t>
            </a:r>
            <a:r>
              <a:rPr lang="en-US" altLang="zh-CN" sz="1600" dirty="0" smtClean="0">
                <a:solidFill>
                  <a:schemeClr val="tx1"/>
                </a:solidFill>
                <a:latin typeface="微软雅黑" pitchFamily="34" charset="-122"/>
                <a:ea typeface="微软雅黑" pitchFamily="34" charset="-122"/>
              </a:rPr>
              <a:t>ID</a:t>
            </a:r>
            <a:r>
              <a:rPr lang="zh-CN" altLang="en-US" sz="1600" dirty="0" smtClean="0">
                <a:solidFill>
                  <a:schemeClr val="tx1"/>
                </a:solidFill>
                <a:latin typeface="微软雅黑" pitchFamily="34" charset="-122"/>
                <a:ea typeface="微软雅黑" pitchFamily="34" charset="-122"/>
              </a:rPr>
              <a:t>，比如</a:t>
            </a:r>
            <a:r>
              <a:rPr lang="en-US" altLang="zh-CN" sz="1600" dirty="0" smtClean="0">
                <a:solidFill>
                  <a:schemeClr val="tx1"/>
                </a:solidFill>
                <a:latin typeface="微软雅黑" pitchFamily="34" charset="-122"/>
                <a:ea typeface="微软雅黑" pitchFamily="34" charset="-122"/>
              </a:rPr>
              <a:t>1.1000386</a:t>
            </a:r>
            <a:r>
              <a:rPr lang="zh-CN" altLang="en-US" sz="1600" dirty="0" smtClean="0">
                <a:solidFill>
                  <a:schemeClr val="tx1"/>
                </a:solidFill>
                <a:latin typeface="微软雅黑" pitchFamily="34" charset="-122"/>
                <a:ea typeface="微软雅黑" pitchFamily="34" charset="-122"/>
              </a:rPr>
              <a:t>就</a:t>
            </a:r>
            <a:r>
              <a:rPr lang="zh-CN" altLang="en-US" sz="1600" dirty="0" smtClean="0">
                <a:solidFill>
                  <a:schemeClr val="tx1"/>
                </a:solidFill>
                <a:latin typeface="微软雅黑" pitchFamily="34" charset="-122"/>
                <a:ea typeface="微软雅黑" pitchFamily="34" charset="-122"/>
              </a:rPr>
              <a:t>唯一的标识淘宝首页</a:t>
            </a:r>
            <a:endParaRPr lang="en-US" altLang="zh-CN" sz="1600" dirty="0" smtClean="0">
              <a:solidFill>
                <a:schemeClr val="tx1"/>
              </a:solidFill>
              <a:latin typeface="微软雅黑" pitchFamily="34" charset="-122"/>
              <a:ea typeface="微软雅黑" pitchFamily="34" charset="-122"/>
            </a:endParaRPr>
          </a:p>
          <a:p>
            <a:pPr marL="342900" indent="-342900">
              <a:buFont typeface="+mj-lt"/>
              <a:buAutoNum type="alphaLcPeriod"/>
            </a:pPr>
            <a:r>
              <a:rPr lang="en-US" altLang="zh-CN" sz="1600" dirty="0" smtClean="0">
                <a:solidFill>
                  <a:schemeClr val="tx1"/>
                </a:solidFill>
                <a:latin typeface="微软雅黑" pitchFamily="34" charset="-122"/>
                <a:ea typeface="微软雅黑" pitchFamily="34" charset="-122"/>
              </a:rPr>
              <a:t>1000263</a:t>
            </a:r>
            <a:r>
              <a:rPr lang="zh-CN" altLang="en-US" sz="1600" dirty="0" smtClean="0">
                <a:solidFill>
                  <a:schemeClr val="tx1"/>
                </a:solidFill>
                <a:latin typeface="微软雅黑" pitchFamily="34" charset="-122"/>
                <a:ea typeface="微软雅黑" pitchFamily="34" charset="-122"/>
              </a:rPr>
              <a:t>：模块</a:t>
            </a:r>
            <a:r>
              <a:rPr lang="en-US" altLang="zh-CN" sz="1600" dirty="0" smtClean="0">
                <a:solidFill>
                  <a:schemeClr val="tx1"/>
                </a:solidFill>
                <a:latin typeface="微软雅黑" pitchFamily="34" charset="-122"/>
                <a:ea typeface="微软雅黑" pitchFamily="34" charset="-122"/>
              </a:rPr>
              <a:t>ID</a:t>
            </a:r>
            <a:r>
              <a:rPr lang="zh-CN" altLang="en-US" sz="1600" dirty="0" smtClean="0">
                <a:solidFill>
                  <a:schemeClr val="tx1"/>
                </a:solidFill>
                <a:latin typeface="微软雅黑" pitchFamily="34" charset="-122"/>
                <a:ea typeface="微软雅黑" pitchFamily="34" charset="-122"/>
              </a:rPr>
              <a:t>，标识页面上的某一指定区域</a:t>
            </a:r>
            <a:endParaRPr lang="en-US" altLang="zh-CN" sz="1600" dirty="0" smtClean="0">
              <a:solidFill>
                <a:schemeClr val="tx1"/>
              </a:solidFill>
              <a:latin typeface="微软雅黑" pitchFamily="34" charset="-122"/>
              <a:ea typeface="微软雅黑" pitchFamily="34" charset="-122"/>
            </a:endParaRPr>
          </a:p>
          <a:p>
            <a:pPr marL="342900" indent="-342900">
              <a:buFont typeface="+mj-lt"/>
              <a:buAutoNum type="alphaLcPeriod"/>
            </a:pPr>
            <a:r>
              <a:rPr lang="en-US" altLang="zh-CN" sz="1600" dirty="0" smtClean="0">
                <a:solidFill>
                  <a:schemeClr val="tx1"/>
                </a:solidFill>
                <a:latin typeface="微软雅黑" pitchFamily="34" charset="-122"/>
                <a:ea typeface="微软雅黑" pitchFamily="34" charset="-122"/>
              </a:rPr>
              <a:t>1</a:t>
            </a:r>
            <a:r>
              <a:rPr lang="zh-CN" altLang="en-US" sz="1600" dirty="0" smtClean="0">
                <a:solidFill>
                  <a:schemeClr val="tx1"/>
                </a:solidFill>
                <a:latin typeface="微软雅黑" pitchFamily="34" charset="-122"/>
                <a:ea typeface="微软雅黑" pitchFamily="34" charset="-122"/>
              </a:rPr>
              <a:t>：标识这一区域中的某一具体位置</a:t>
            </a:r>
            <a:endParaRPr lang="en-US" altLang="zh-CN" sz="1600" dirty="0" smtClean="0">
              <a:solidFill>
                <a:schemeClr val="tx1"/>
              </a:solidFill>
              <a:latin typeface="微软雅黑" pitchFamily="34" charset="-122"/>
              <a:ea typeface="微软雅黑" pitchFamily="34" charset="-122"/>
            </a:endParaRPr>
          </a:p>
          <a:p>
            <a:endParaRPr lang="en-US" altLang="zh-CN" sz="1600" dirty="0" smtClean="0">
              <a:solidFill>
                <a:srgbClr val="FF0000"/>
              </a:solidFill>
              <a:latin typeface="微软雅黑" pitchFamily="34" charset="-122"/>
              <a:ea typeface="微软雅黑" pitchFamily="34" charset="-122"/>
            </a:endParaRPr>
          </a:p>
          <a:p>
            <a:r>
              <a:rPr lang="en-US" altLang="zh-CN" sz="1600" dirty="0" err="1" smtClean="0">
                <a:solidFill>
                  <a:schemeClr val="bg2">
                    <a:lumMod val="75000"/>
                  </a:schemeClr>
                </a:solidFill>
                <a:latin typeface="微软雅黑" pitchFamily="34" charset="-122"/>
                <a:ea typeface="微软雅黑" pitchFamily="34" charset="-122"/>
              </a:rPr>
              <a:t>scm</a:t>
            </a:r>
            <a:r>
              <a:rPr lang="en-US" altLang="zh-CN" sz="1600" dirty="0" smtClean="0">
                <a:solidFill>
                  <a:schemeClr val="bg2">
                    <a:lumMod val="75000"/>
                  </a:schemeClr>
                </a:solidFill>
                <a:latin typeface="微软雅黑" pitchFamily="34" charset="-122"/>
                <a:ea typeface="微软雅黑" pitchFamily="34" charset="-122"/>
              </a:rPr>
              <a:t>=1003.632.1102.1</a:t>
            </a:r>
            <a:r>
              <a:rPr lang="zh-CN" altLang="en-US" sz="1600" dirty="0" smtClean="0">
                <a:solidFill>
                  <a:schemeClr val="bg2">
                    <a:lumMod val="75000"/>
                  </a:schemeClr>
                </a:solidFill>
                <a:latin typeface="微软雅黑" pitchFamily="34" charset="-122"/>
                <a:ea typeface="微软雅黑" pitchFamily="34" charset="-122"/>
              </a:rPr>
              <a:t>（标识内容）</a:t>
            </a:r>
            <a:endParaRPr lang="en-US" altLang="zh-CN" sz="1600" dirty="0" smtClean="0">
              <a:solidFill>
                <a:schemeClr val="bg2">
                  <a:lumMod val="75000"/>
                </a:schemeClr>
              </a:solidFill>
              <a:latin typeface="微软雅黑" pitchFamily="34" charset="-122"/>
              <a:ea typeface="微软雅黑" pitchFamily="34" charset="-122"/>
            </a:endParaRPr>
          </a:p>
          <a:p>
            <a:pPr marL="342900" indent="-342900">
              <a:buFont typeface="+mj-lt"/>
              <a:buAutoNum type="alphaLcPeriod"/>
            </a:pPr>
            <a:r>
              <a:rPr lang="en-US" altLang="zh-CN" sz="1600" dirty="0" smtClean="0">
                <a:solidFill>
                  <a:schemeClr val="bg2">
                    <a:lumMod val="75000"/>
                  </a:schemeClr>
                </a:solidFill>
                <a:latin typeface="微软雅黑" pitchFamily="34" charset="-122"/>
                <a:ea typeface="微软雅黑" pitchFamily="34" charset="-122"/>
              </a:rPr>
              <a:t>1003</a:t>
            </a:r>
            <a:r>
              <a:rPr lang="zh-CN" altLang="en-US" sz="1600" dirty="0" smtClean="0">
                <a:solidFill>
                  <a:schemeClr val="bg2">
                    <a:lumMod val="75000"/>
                  </a:schemeClr>
                </a:solidFill>
                <a:latin typeface="微软雅黑" pitchFamily="34" charset="-122"/>
                <a:ea typeface="微软雅黑" pitchFamily="34" charset="-122"/>
              </a:rPr>
              <a:t>：投放系统</a:t>
            </a:r>
            <a:r>
              <a:rPr lang="en-US" altLang="zh-CN" sz="1600" dirty="0" smtClean="0">
                <a:solidFill>
                  <a:schemeClr val="bg2">
                    <a:lumMod val="75000"/>
                  </a:schemeClr>
                </a:solidFill>
                <a:latin typeface="微软雅黑" pitchFamily="34" charset="-122"/>
                <a:ea typeface="微软雅黑" pitchFamily="34" charset="-122"/>
              </a:rPr>
              <a:t>ID</a:t>
            </a:r>
            <a:r>
              <a:rPr lang="zh-CN" altLang="en-US" sz="1600" dirty="0" smtClean="0">
                <a:solidFill>
                  <a:schemeClr val="bg2">
                    <a:lumMod val="75000"/>
                  </a:schemeClr>
                </a:solidFill>
                <a:latin typeface="微软雅黑" pitchFamily="34" charset="-122"/>
                <a:ea typeface="微软雅黑" pitchFamily="34" charset="-122"/>
              </a:rPr>
              <a:t>，比如</a:t>
            </a:r>
            <a:r>
              <a:rPr lang="en-US" altLang="zh-CN" sz="1600" dirty="0" smtClean="0">
                <a:solidFill>
                  <a:schemeClr val="bg2">
                    <a:lumMod val="75000"/>
                  </a:schemeClr>
                </a:solidFill>
                <a:latin typeface="微软雅黑" pitchFamily="34" charset="-122"/>
                <a:ea typeface="微软雅黑" pitchFamily="34" charset="-122"/>
              </a:rPr>
              <a:t>1003</a:t>
            </a:r>
            <a:r>
              <a:rPr lang="zh-CN" altLang="en-US" sz="1600" dirty="0" smtClean="0">
                <a:solidFill>
                  <a:schemeClr val="bg2">
                    <a:lumMod val="75000"/>
                  </a:schemeClr>
                </a:solidFill>
                <a:latin typeface="微软雅黑" pitchFamily="34" charset="-122"/>
                <a:ea typeface="微软雅黑" pitchFamily="34" charset="-122"/>
              </a:rPr>
              <a:t>标识阿拉丁投放系统</a:t>
            </a:r>
            <a:endParaRPr lang="en-US" altLang="zh-CN" sz="1600" dirty="0" smtClean="0">
              <a:solidFill>
                <a:schemeClr val="bg2">
                  <a:lumMod val="75000"/>
                </a:schemeClr>
              </a:solidFill>
              <a:latin typeface="微软雅黑" pitchFamily="34" charset="-122"/>
              <a:ea typeface="微软雅黑" pitchFamily="34" charset="-122"/>
            </a:endParaRPr>
          </a:p>
          <a:p>
            <a:pPr marL="342900" indent="-342900">
              <a:buFont typeface="+mj-lt"/>
              <a:buAutoNum type="alphaLcPeriod"/>
            </a:pPr>
            <a:r>
              <a:rPr lang="en-US" altLang="zh-CN" sz="1600" dirty="0" smtClean="0">
                <a:solidFill>
                  <a:schemeClr val="bg2">
                    <a:lumMod val="75000"/>
                  </a:schemeClr>
                </a:solidFill>
                <a:latin typeface="微软雅黑" pitchFamily="34" charset="-122"/>
                <a:ea typeface="微软雅黑" pitchFamily="34" charset="-122"/>
              </a:rPr>
              <a:t>632</a:t>
            </a:r>
            <a:r>
              <a:rPr lang="zh-CN" altLang="en-US" sz="1600" dirty="0" smtClean="0">
                <a:solidFill>
                  <a:schemeClr val="bg2">
                    <a:lumMod val="75000"/>
                  </a:schemeClr>
                </a:solidFill>
                <a:latin typeface="微软雅黑" pitchFamily="34" charset="-122"/>
                <a:ea typeface="微软雅黑" pitchFamily="34" charset="-122"/>
              </a:rPr>
              <a:t>：算法</a:t>
            </a:r>
            <a:r>
              <a:rPr lang="en-US" altLang="zh-CN" sz="1600" dirty="0" smtClean="0">
                <a:solidFill>
                  <a:schemeClr val="bg2">
                    <a:lumMod val="75000"/>
                  </a:schemeClr>
                </a:solidFill>
                <a:latin typeface="微软雅黑" pitchFamily="34" charset="-122"/>
                <a:ea typeface="微软雅黑" pitchFamily="34" charset="-122"/>
              </a:rPr>
              <a:t>ID</a:t>
            </a:r>
            <a:r>
              <a:rPr lang="zh-CN" altLang="en-US" sz="1600" dirty="0" smtClean="0">
                <a:solidFill>
                  <a:schemeClr val="bg2">
                    <a:lumMod val="75000"/>
                  </a:schemeClr>
                </a:solidFill>
                <a:latin typeface="微软雅黑" pitchFamily="34" charset="-122"/>
                <a:ea typeface="微软雅黑" pitchFamily="34" charset="-122"/>
              </a:rPr>
              <a:t>，标识投放的具体算法</a:t>
            </a:r>
            <a:endParaRPr lang="en-US" altLang="zh-CN" sz="1600" dirty="0" smtClean="0">
              <a:solidFill>
                <a:schemeClr val="bg2">
                  <a:lumMod val="75000"/>
                </a:schemeClr>
              </a:solidFill>
              <a:latin typeface="微软雅黑" pitchFamily="34" charset="-122"/>
              <a:ea typeface="微软雅黑" pitchFamily="34" charset="-122"/>
            </a:endParaRPr>
          </a:p>
          <a:p>
            <a:pPr marL="342900" indent="-342900">
              <a:buFont typeface="+mj-lt"/>
              <a:buAutoNum type="alphaLcPeriod"/>
            </a:pPr>
            <a:r>
              <a:rPr lang="en-US" altLang="zh-CN" sz="1600" dirty="0" smtClean="0">
                <a:solidFill>
                  <a:schemeClr val="bg2">
                    <a:lumMod val="75000"/>
                  </a:schemeClr>
                </a:solidFill>
                <a:latin typeface="微软雅黑" pitchFamily="34" charset="-122"/>
                <a:ea typeface="微软雅黑" pitchFamily="34" charset="-122"/>
              </a:rPr>
              <a:t>1102</a:t>
            </a:r>
            <a:r>
              <a:rPr lang="zh-CN" altLang="en-US" sz="1600" dirty="0" smtClean="0">
                <a:solidFill>
                  <a:schemeClr val="bg2">
                    <a:lumMod val="75000"/>
                  </a:schemeClr>
                </a:solidFill>
                <a:latin typeface="微软雅黑" pitchFamily="34" charset="-122"/>
                <a:ea typeface="微软雅黑" pitchFamily="34" charset="-122"/>
              </a:rPr>
              <a:t>：标识投放算法的版本信息</a:t>
            </a:r>
            <a:endParaRPr lang="en-US" altLang="zh-CN" sz="1600" dirty="0" smtClean="0">
              <a:solidFill>
                <a:schemeClr val="bg2">
                  <a:lumMod val="75000"/>
                </a:schemeClr>
              </a:solidFill>
              <a:latin typeface="微软雅黑" pitchFamily="34" charset="-122"/>
              <a:ea typeface="微软雅黑" pitchFamily="34" charset="-122"/>
            </a:endParaRPr>
          </a:p>
          <a:p>
            <a:pPr marL="342900" indent="-342900">
              <a:buFont typeface="+mj-lt"/>
              <a:buAutoNum type="alphaLcPeriod"/>
            </a:pPr>
            <a:r>
              <a:rPr lang="en-US" altLang="zh-CN" sz="1600" dirty="0" smtClean="0">
                <a:solidFill>
                  <a:schemeClr val="bg2">
                    <a:lumMod val="75000"/>
                  </a:schemeClr>
                </a:solidFill>
                <a:latin typeface="微软雅黑" pitchFamily="34" charset="-122"/>
                <a:ea typeface="微软雅黑" pitchFamily="34" charset="-122"/>
              </a:rPr>
              <a:t>1</a:t>
            </a:r>
            <a:r>
              <a:rPr lang="zh-CN" altLang="en-US" sz="1600" dirty="0" smtClean="0">
                <a:solidFill>
                  <a:schemeClr val="bg2">
                    <a:lumMod val="75000"/>
                  </a:schemeClr>
                </a:solidFill>
                <a:latin typeface="微软雅黑" pitchFamily="34" charset="-122"/>
                <a:ea typeface="微软雅黑" pitchFamily="34" charset="-122"/>
              </a:rPr>
              <a:t>：标示投放针对的具体投放人群分类等信息</a:t>
            </a:r>
            <a:endParaRPr lang="en-US" altLang="zh-CN" sz="1600" dirty="0" smtClean="0">
              <a:solidFill>
                <a:schemeClr val="bg2">
                  <a:lumMod val="75000"/>
                </a:schemeClr>
              </a:solidFill>
              <a:latin typeface="微软雅黑" pitchFamily="34" charset="-122"/>
              <a:ea typeface="微软雅黑" pitchFamily="34" charset="-122"/>
            </a:endParaRPr>
          </a:p>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15816" y="313492"/>
            <a:ext cx="5544616" cy="523220"/>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实现</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如何才能准确的标记流量</a:t>
            </a:r>
            <a:endParaRPr lang="zh-CN" altLang="en-US" sz="2800" b="1" dirty="0">
              <a:solidFill>
                <a:schemeClr val="bg1"/>
              </a:solidFill>
              <a:latin typeface="微软雅黑" pitchFamily="34" charset="-122"/>
              <a:ea typeface="微软雅黑" pitchFamily="34" charset="-122"/>
            </a:endParaRPr>
          </a:p>
        </p:txBody>
      </p:sp>
      <p:sp>
        <p:nvSpPr>
          <p:cNvPr id="5" name="内容占位符 2"/>
          <p:cNvSpPr txBox="1">
            <a:spLocks/>
          </p:cNvSpPr>
          <p:nvPr/>
        </p:nvSpPr>
        <p:spPr>
          <a:xfrm>
            <a:off x="457200" y="1556792"/>
            <a:ext cx="8229600" cy="4318323"/>
          </a:xfrm>
          <a:prstGeom prst="rect">
            <a:avLst/>
          </a:prstGeom>
        </p:spPr>
        <p:txBody>
          <a:bodyPr/>
          <a:lstStyle/>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sz="2400" noProof="0" dirty="0" smtClean="0">
                <a:latin typeface="微软雅黑" pitchFamily="34" charset="-122"/>
                <a:ea typeface="微软雅黑" pitchFamily="34" charset="-122"/>
              </a:rPr>
              <a:t>流程约定 </a:t>
            </a:r>
            <a:r>
              <a:rPr lang="en-US" altLang="zh-CN" sz="2400" noProof="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通过</a:t>
            </a:r>
            <a:r>
              <a:rPr lang="zh-CN" altLang="en-US" sz="2400" noProof="0" dirty="0" smtClean="0">
                <a:latin typeface="微软雅黑" pitchFamily="34" charset="-122"/>
                <a:ea typeface="微软雅黑" pitchFamily="34" charset="-122"/>
              </a:rPr>
              <a:t>侵入页面发布流程，规范打点过程</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342900" indent="-342900">
              <a:lnSpc>
                <a:spcPct val="150000"/>
              </a:lnSpc>
              <a:spcBef>
                <a:spcPct val="20000"/>
              </a:spcBef>
              <a:buFont typeface="Arial" pitchFamily="34" charset="0"/>
              <a:buChar char="•"/>
            </a:pPr>
            <a:r>
              <a:rPr lang="zh-CN" altLang="en-US" sz="2400" dirty="0" smtClean="0">
                <a:latin typeface="微软雅黑" pitchFamily="34" charset="-122"/>
                <a:ea typeface="微软雅黑" pitchFamily="34" charset="-122"/>
              </a:rPr>
              <a:t>工具支持 </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提供低成本进行流量资源布点工具集</a:t>
            </a:r>
            <a:endParaRPr lang="en-US" altLang="zh-CN" sz="2400" dirty="0" smtClean="0">
              <a:latin typeface="微软雅黑" pitchFamily="34" charset="-122"/>
              <a:ea typeface="微软雅黑" pitchFamily="34" charset="-122"/>
            </a:endParaRPr>
          </a:p>
          <a:p>
            <a:pPr marL="342900" indent="-342900">
              <a:lnSpc>
                <a:spcPct val="150000"/>
              </a:lnSpc>
              <a:spcBef>
                <a:spcPct val="20000"/>
              </a:spcBef>
              <a:buFont typeface="Arial" pitchFamily="34" charset="0"/>
              <a:buChar char="•"/>
            </a:pPr>
            <a:r>
              <a:rPr lang="zh-CN" altLang="en-US" sz="2400" dirty="0" smtClean="0">
                <a:latin typeface="微软雅黑" pitchFamily="34" charset="-122"/>
                <a:ea typeface="微软雅黑" pitchFamily="34" charset="-122"/>
              </a:rPr>
              <a:t>技术保障 </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用户点击链接时，由全局</a:t>
            </a:r>
            <a:r>
              <a:rPr lang="en-US" altLang="zh-CN" sz="2400" dirty="0" err="1" smtClean="0">
                <a:latin typeface="微软雅黑" pitchFamily="34" charset="-122"/>
                <a:ea typeface="微软雅黑" pitchFamily="34" charset="-122"/>
              </a:rPr>
              <a:t>js</a:t>
            </a:r>
            <a:r>
              <a:rPr lang="zh-CN" altLang="en-US" sz="2400" dirty="0" smtClean="0">
                <a:latin typeface="微软雅黑" pitchFamily="34" charset="-122"/>
                <a:ea typeface="微软雅黑" pitchFamily="34" charset="-122"/>
              </a:rPr>
              <a:t>生成标识编码，有效避免标识重复和疏漏</a:t>
            </a:r>
            <a:endParaRPr lang="en-US" altLang="zh-CN" sz="24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五边形 5"/>
          <p:cNvSpPr/>
          <p:nvPr/>
        </p:nvSpPr>
        <p:spPr>
          <a:xfrm>
            <a:off x="792088" y="2996952"/>
            <a:ext cx="1368152" cy="504056"/>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smtClean="0">
                <a:solidFill>
                  <a:srgbClr val="FF0000"/>
                </a:solidFill>
                <a:latin typeface="微软雅黑" pitchFamily="34" charset="-122"/>
                <a:ea typeface="微软雅黑" pitchFamily="34" charset="-122"/>
              </a:rPr>
              <a:t>页面开发</a:t>
            </a:r>
            <a:endParaRPr lang="zh-CN" altLang="en-US" sz="1400" b="1" dirty="0">
              <a:solidFill>
                <a:srgbClr val="FF0000"/>
              </a:solidFill>
              <a:latin typeface="微软雅黑" pitchFamily="34" charset="-122"/>
              <a:ea typeface="微软雅黑" pitchFamily="34" charset="-122"/>
            </a:endParaRPr>
          </a:p>
        </p:txBody>
      </p:sp>
      <p:sp>
        <p:nvSpPr>
          <p:cNvPr id="7" name="五边形 6"/>
          <p:cNvSpPr/>
          <p:nvPr/>
        </p:nvSpPr>
        <p:spPr>
          <a:xfrm>
            <a:off x="3672408" y="2996952"/>
            <a:ext cx="1368152" cy="504056"/>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smtClean="0">
                <a:solidFill>
                  <a:srgbClr val="FF0000"/>
                </a:solidFill>
                <a:latin typeface="微软雅黑" pitchFamily="34" charset="-122"/>
                <a:ea typeface="微软雅黑" pitchFamily="34" charset="-122"/>
              </a:rPr>
              <a:t>页面测试</a:t>
            </a:r>
            <a:endParaRPr lang="zh-CN" altLang="en-US" sz="1400" b="1" dirty="0">
              <a:solidFill>
                <a:srgbClr val="FF0000"/>
              </a:solidFill>
              <a:latin typeface="微软雅黑" pitchFamily="34" charset="-122"/>
              <a:ea typeface="微软雅黑" pitchFamily="34" charset="-122"/>
            </a:endParaRPr>
          </a:p>
        </p:txBody>
      </p:sp>
      <p:sp>
        <p:nvSpPr>
          <p:cNvPr id="8" name="五边形 7"/>
          <p:cNvSpPr/>
          <p:nvPr/>
        </p:nvSpPr>
        <p:spPr>
          <a:xfrm>
            <a:off x="5112568" y="2996952"/>
            <a:ext cx="1368152" cy="504056"/>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smtClean="0">
                <a:solidFill>
                  <a:srgbClr val="FF0000"/>
                </a:solidFill>
                <a:latin typeface="微软雅黑" pitchFamily="34" charset="-122"/>
                <a:ea typeface="微软雅黑" pitchFamily="34" charset="-122"/>
              </a:rPr>
              <a:t>页面发布</a:t>
            </a:r>
            <a:endParaRPr lang="zh-CN" altLang="en-US" sz="1400" b="1" dirty="0">
              <a:solidFill>
                <a:srgbClr val="FF0000"/>
              </a:solidFill>
              <a:latin typeface="微软雅黑" pitchFamily="34" charset="-122"/>
              <a:ea typeface="微软雅黑" pitchFamily="34" charset="-122"/>
            </a:endParaRPr>
          </a:p>
        </p:txBody>
      </p:sp>
      <p:sp>
        <p:nvSpPr>
          <p:cNvPr id="9" name="五边形 8"/>
          <p:cNvSpPr/>
          <p:nvPr/>
        </p:nvSpPr>
        <p:spPr>
          <a:xfrm>
            <a:off x="6624736" y="2996952"/>
            <a:ext cx="1368152" cy="504056"/>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smtClean="0">
                <a:solidFill>
                  <a:srgbClr val="FF0000"/>
                </a:solidFill>
                <a:latin typeface="微软雅黑" pitchFamily="34" charset="-122"/>
                <a:ea typeface="微软雅黑" pitchFamily="34" charset="-122"/>
              </a:rPr>
              <a:t>日志采集</a:t>
            </a:r>
            <a:endParaRPr lang="zh-CN" altLang="en-US" sz="1400" b="1" dirty="0">
              <a:solidFill>
                <a:srgbClr val="FF0000"/>
              </a:solidFill>
              <a:latin typeface="微软雅黑" pitchFamily="34" charset="-122"/>
              <a:ea typeface="微软雅黑" pitchFamily="34" charset="-122"/>
            </a:endParaRPr>
          </a:p>
        </p:txBody>
      </p:sp>
      <p:sp>
        <p:nvSpPr>
          <p:cNvPr id="10" name="笑脸 9"/>
          <p:cNvSpPr/>
          <p:nvPr/>
        </p:nvSpPr>
        <p:spPr>
          <a:xfrm>
            <a:off x="72008" y="1556792"/>
            <a:ext cx="792088" cy="576064"/>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标题 1"/>
          <p:cNvSpPr txBox="1">
            <a:spLocks/>
          </p:cNvSpPr>
          <p:nvPr/>
        </p:nvSpPr>
        <p:spPr>
          <a:xfrm>
            <a:off x="0" y="2146846"/>
            <a:ext cx="936104" cy="274042"/>
          </a:xfrm>
          <a:prstGeom prst="rect">
            <a:avLst/>
          </a:prstGeom>
        </p:spPr>
        <p:txBody>
          <a:bodyPr vert="horz" lIns="91440" tIns="45720" rIns="91440" bIns="45720" rtlCol="0" anchor="ctr">
            <a:normAutofit fontScale="82500" lnSpcReduction="1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zh-CN" altLang="en-US" sz="1600" dirty="0" smtClean="0">
                <a:latin typeface="微软雅黑" pitchFamily="34" charset="-122"/>
                <a:ea typeface="微软雅黑" pitchFamily="34" charset="-122"/>
                <a:cs typeface="+mj-cs"/>
              </a:rPr>
              <a:t>运营、</a:t>
            </a:r>
            <a:r>
              <a:rPr lang="en-US" altLang="zh-CN" sz="1600" dirty="0" smtClean="0">
                <a:latin typeface="微软雅黑" pitchFamily="34" charset="-122"/>
                <a:ea typeface="微软雅黑" pitchFamily="34" charset="-122"/>
                <a:cs typeface="+mj-cs"/>
              </a:rPr>
              <a:t>PD</a:t>
            </a:r>
            <a:endParaRPr kumimoji="0" lang="en-US" sz="16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
        <p:nvSpPr>
          <p:cNvPr id="12" name="笑脸 11"/>
          <p:cNvSpPr/>
          <p:nvPr/>
        </p:nvSpPr>
        <p:spPr>
          <a:xfrm>
            <a:off x="1152128" y="1556792"/>
            <a:ext cx="792088" cy="576064"/>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标题 1"/>
          <p:cNvSpPr txBox="1">
            <a:spLocks/>
          </p:cNvSpPr>
          <p:nvPr/>
        </p:nvSpPr>
        <p:spPr>
          <a:xfrm>
            <a:off x="1080120" y="2146846"/>
            <a:ext cx="936104" cy="274042"/>
          </a:xfrm>
          <a:prstGeom prst="rect">
            <a:avLst/>
          </a:prstGeom>
        </p:spPr>
        <p:txBody>
          <a:bodyPr vert="horz" lIns="91440" tIns="45720" rIns="91440" bIns="45720" rtlCol="0" anchor="ctr">
            <a:normAutofit fontScale="67500" lnSpcReduction="2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j-cs"/>
              </a:rPr>
              <a:t>UED</a:t>
            </a:r>
            <a:r>
              <a:rPr kumimoji="0" lang="zh-CN" altLang="en-US" sz="1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j-cs"/>
              </a:rPr>
              <a:t>、开发</a:t>
            </a:r>
            <a:endParaRPr kumimoji="0" lang="en-US" sz="16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
        <p:nvSpPr>
          <p:cNvPr id="14" name="笑脸 13"/>
          <p:cNvSpPr/>
          <p:nvPr/>
        </p:nvSpPr>
        <p:spPr>
          <a:xfrm>
            <a:off x="3816424" y="1556792"/>
            <a:ext cx="792088" cy="576064"/>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标题 1"/>
          <p:cNvSpPr txBox="1">
            <a:spLocks/>
          </p:cNvSpPr>
          <p:nvPr/>
        </p:nvSpPr>
        <p:spPr>
          <a:xfrm>
            <a:off x="3600400" y="2146846"/>
            <a:ext cx="936104" cy="274042"/>
          </a:xfrm>
          <a:prstGeom prst="rect">
            <a:avLst/>
          </a:prstGeom>
        </p:spPr>
        <p:txBody>
          <a:bodyPr vert="horz" lIns="91440" tIns="45720" rIns="91440" bIns="45720" rtlCol="0" anchor="ctr">
            <a:normAutofit fontScale="90000" lnSpcReduction="2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j-cs"/>
              </a:rPr>
              <a:t>测试</a:t>
            </a:r>
            <a:endParaRPr kumimoji="0" lang="en-US" sz="16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
        <p:nvSpPr>
          <p:cNvPr id="16" name="笑脸 15"/>
          <p:cNvSpPr/>
          <p:nvPr/>
        </p:nvSpPr>
        <p:spPr>
          <a:xfrm>
            <a:off x="5328592" y="1556792"/>
            <a:ext cx="792088" cy="576064"/>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标题 1"/>
          <p:cNvSpPr txBox="1">
            <a:spLocks/>
          </p:cNvSpPr>
          <p:nvPr/>
        </p:nvSpPr>
        <p:spPr>
          <a:xfrm>
            <a:off x="5184576" y="2146846"/>
            <a:ext cx="936104" cy="274042"/>
          </a:xfrm>
          <a:prstGeom prst="rect">
            <a:avLst/>
          </a:prstGeom>
        </p:spPr>
        <p:txBody>
          <a:bodyPr vert="horz" lIns="91440" tIns="45720" rIns="91440" bIns="45720" rtlCol="0" anchor="ctr">
            <a:normAutofit fontScale="90000" lnSpcReduction="2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j-cs"/>
              </a:rPr>
              <a:t>PE</a:t>
            </a:r>
            <a:endParaRPr kumimoji="0" lang="en-US" sz="16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
        <p:nvSpPr>
          <p:cNvPr id="18" name="笑脸 17"/>
          <p:cNvSpPr/>
          <p:nvPr/>
        </p:nvSpPr>
        <p:spPr>
          <a:xfrm>
            <a:off x="6696744" y="1556792"/>
            <a:ext cx="792088" cy="576064"/>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 name="标题 1"/>
          <p:cNvSpPr txBox="1">
            <a:spLocks/>
          </p:cNvSpPr>
          <p:nvPr/>
        </p:nvSpPr>
        <p:spPr>
          <a:xfrm>
            <a:off x="6624736" y="2146846"/>
            <a:ext cx="936104" cy="274042"/>
          </a:xfrm>
          <a:prstGeom prst="rect">
            <a:avLst/>
          </a:prstGeom>
        </p:spPr>
        <p:txBody>
          <a:bodyPr vert="horz" lIns="91440" tIns="45720" rIns="91440" bIns="45720" rtlCol="0" anchor="ctr">
            <a:normAutofit fontScale="90000" lnSpcReduction="2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j-cs"/>
              </a:rPr>
              <a:t>BI</a:t>
            </a:r>
            <a:endParaRPr kumimoji="0" lang="en-US" sz="16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
        <p:nvSpPr>
          <p:cNvPr id="20" name="笑脸 19"/>
          <p:cNvSpPr/>
          <p:nvPr/>
        </p:nvSpPr>
        <p:spPr>
          <a:xfrm>
            <a:off x="8136904" y="1556792"/>
            <a:ext cx="792088" cy="576064"/>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 name="标题 1"/>
          <p:cNvSpPr txBox="1">
            <a:spLocks/>
          </p:cNvSpPr>
          <p:nvPr/>
        </p:nvSpPr>
        <p:spPr>
          <a:xfrm>
            <a:off x="8064896" y="2146846"/>
            <a:ext cx="936104" cy="274042"/>
          </a:xfrm>
          <a:prstGeom prst="rect">
            <a:avLst/>
          </a:prstGeom>
        </p:spPr>
        <p:txBody>
          <a:bodyPr vert="horz" lIns="91440" tIns="45720" rIns="91440" bIns="45720" rtlCol="0" anchor="ctr">
            <a:normAutofit fontScale="82500" lnSpcReduction="1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zh-CN" altLang="en-US" sz="1600" dirty="0" smtClean="0">
                <a:latin typeface="微软雅黑" pitchFamily="34" charset="-122"/>
                <a:ea typeface="微软雅黑" pitchFamily="34" charset="-122"/>
                <a:cs typeface="+mj-cs"/>
              </a:rPr>
              <a:t>运营、</a:t>
            </a:r>
            <a:r>
              <a:rPr lang="en-US" altLang="zh-CN" sz="1600" dirty="0" smtClean="0">
                <a:latin typeface="微软雅黑" pitchFamily="34" charset="-122"/>
                <a:ea typeface="微软雅黑" pitchFamily="34" charset="-122"/>
                <a:cs typeface="+mj-cs"/>
              </a:rPr>
              <a:t>PD</a:t>
            </a:r>
            <a:endParaRPr kumimoji="0" lang="en-US" sz="16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
        <p:nvSpPr>
          <p:cNvPr id="22" name="圆角右箭头 21"/>
          <p:cNvSpPr/>
          <p:nvPr/>
        </p:nvSpPr>
        <p:spPr>
          <a:xfrm flipV="1">
            <a:off x="349696" y="2420888"/>
            <a:ext cx="442392" cy="936104"/>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23" name="直角上箭头 22"/>
          <p:cNvSpPr/>
          <p:nvPr/>
        </p:nvSpPr>
        <p:spPr>
          <a:xfrm>
            <a:off x="8136904" y="2420888"/>
            <a:ext cx="514400" cy="936104"/>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4" name="直接箭头连接符 23"/>
          <p:cNvCxnSpPr>
            <a:stCxn id="13" idx="2"/>
          </p:cNvCxnSpPr>
          <p:nvPr/>
        </p:nvCxnSpPr>
        <p:spPr>
          <a:xfrm>
            <a:off x="1548172" y="2420888"/>
            <a:ext cx="0"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直接箭头连接符 24"/>
          <p:cNvCxnSpPr/>
          <p:nvPr/>
        </p:nvCxnSpPr>
        <p:spPr>
          <a:xfrm>
            <a:off x="4248472" y="2420888"/>
            <a:ext cx="0"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直接箭头连接符 25"/>
          <p:cNvCxnSpPr/>
          <p:nvPr/>
        </p:nvCxnSpPr>
        <p:spPr>
          <a:xfrm>
            <a:off x="5688632" y="2420888"/>
            <a:ext cx="0"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直接箭头连接符 26"/>
          <p:cNvCxnSpPr/>
          <p:nvPr/>
        </p:nvCxnSpPr>
        <p:spPr>
          <a:xfrm>
            <a:off x="7128792" y="2420888"/>
            <a:ext cx="0"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直接箭头连接符 27"/>
          <p:cNvCxnSpPr>
            <a:endCxn id="30" idx="1"/>
          </p:cNvCxnSpPr>
          <p:nvPr/>
        </p:nvCxnSpPr>
        <p:spPr>
          <a:xfrm flipH="1">
            <a:off x="1410580" y="3501008"/>
            <a:ext cx="1469740" cy="19853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直接箭头连接符 28"/>
          <p:cNvCxnSpPr/>
          <p:nvPr/>
        </p:nvCxnSpPr>
        <p:spPr>
          <a:xfrm>
            <a:off x="7279704" y="3429000"/>
            <a:ext cx="0" cy="504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流程图: 磁盘 29"/>
          <p:cNvSpPr/>
          <p:nvPr/>
        </p:nvSpPr>
        <p:spPr>
          <a:xfrm>
            <a:off x="726504" y="5486400"/>
            <a:ext cx="1368152" cy="86409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t>SPM</a:t>
            </a:r>
            <a:r>
              <a:rPr lang="zh-CN" altLang="en-US" sz="1600" dirty="0" smtClean="0"/>
              <a:t>申请中心</a:t>
            </a:r>
            <a:endParaRPr lang="zh-CN" altLang="en-US" sz="1600" dirty="0"/>
          </a:p>
        </p:txBody>
      </p:sp>
      <p:sp>
        <p:nvSpPr>
          <p:cNvPr id="31" name="流程图: 磁盘 30"/>
          <p:cNvSpPr/>
          <p:nvPr/>
        </p:nvSpPr>
        <p:spPr>
          <a:xfrm>
            <a:off x="2700300" y="3933056"/>
            <a:ext cx="1368152" cy="86409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t>SPM</a:t>
            </a:r>
            <a:r>
              <a:rPr lang="zh-CN" altLang="en-US" sz="1600" dirty="0" smtClean="0"/>
              <a:t>浏览器</a:t>
            </a:r>
            <a:endParaRPr lang="zh-CN" altLang="en-US" sz="1600" dirty="0"/>
          </a:p>
        </p:txBody>
      </p:sp>
      <p:sp>
        <p:nvSpPr>
          <p:cNvPr id="32" name="流程图: 磁盘 31"/>
          <p:cNvSpPr/>
          <p:nvPr/>
        </p:nvSpPr>
        <p:spPr>
          <a:xfrm>
            <a:off x="4155504" y="3886200"/>
            <a:ext cx="1368152" cy="86409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t>SPM</a:t>
            </a:r>
            <a:r>
              <a:rPr lang="zh-CN" altLang="en-US" sz="1600" dirty="0" smtClean="0"/>
              <a:t>测试工具</a:t>
            </a:r>
            <a:endParaRPr lang="zh-CN" altLang="en-US" sz="1600" dirty="0"/>
          </a:p>
        </p:txBody>
      </p:sp>
      <p:sp>
        <p:nvSpPr>
          <p:cNvPr id="33" name="流程图: 磁盘 32"/>
          <p:cNvSpPr/>
          <p:nvPr/>
        </p:nvSpPr>
        <p:spPr>
          <a:xfrm>
            <a:off x="6517704" y="3886200"/>
            <a:ext cx="1368152" cy="86409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t>SPM</a:t>
            </a:r>
            <a:r>
              <a:rPr lang="zh-CN" altLang="en-US" sz="1600" dirty="0" smtClean="0"/>
              <a:t>线上监测</a:t>
            </a:r>
            <a:endParaRPr lang="zh-CN" altLang="en-US" sz="1600" dirty="0"/>
          </a:p>
        </p:txBody>
      </p:sp>
      <p:sp>
        <p:nvSpPr>
          <p:cNvPr id="34" name="流程图: 磁盘 33"/>
          <p:cNvSpPr/>
          <p:nvPr/>
        </p:nvSpPr>
        <p:spPr>
          <a:xfrm>
            <a:off x="7664152" y="5410200"/>
            <a:ext cx="1368152" cy="86409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t>哥伦布</a:t>
            </a:r>
            <a:endParaRPr lang="en-US" altLang="zh-CN" sz="1600" dirty="0" smtClean="0"/>
          </a:p>
          <a:p>
            <a:pPr algn="ctr"/>
            <a:r>
              <a:rPr lang="zh-CN" altLang="en-US" sz="1600" dirty="0" smtClean="0"/>
              <a:t>资源监控</a:t>
            </a:r>
            <a:endParaRPr lang="zh-CN" altLang="en-US" sz="1600" dirty="0"/>
          </a:p>
        </p:txBody>
      </p:sp>
      <p:cxnSp>
        <p:nvCxnSpPr>
          <p:cNvPr id="35" name="直接箭头连接符 34"/>
          <p:cNvCxnSpPr>
            <a:stCxn id="30" idx="4"/>
            <a:endCxn id="31" idx="3"/>
          </p:cNvCxnSpPr>
          <p:nvPr/>
        </p:nvCxnSpPr>
        <p:spPr>
          <a:xfrm flipV="1">
            <a:off x="2094656" y="4797152"/>
            <a:ext cx="1289720" cy="11212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6" name="直接箭头连接符 35"/>
          <p:cNvCxnSpPr>
            <a:stCxn id="30" idx="4"/>
            <a:endCxn id="32" idx="3"/>
          </p:cNvCxnSpPr>
          <p:nvPr/>
        </p:nvCxnSpPr>
        <p:spPr>
          <a:xfrm flipV="1">
            <a:off x="2094656" y="4750296"/>
            <a:ext cx="2744924" cy="116815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7" name="直接箭头连接符 36"/>
          <p:cNvCxnSpPr>
            <a:stCxn id="30" idx="4"/>
            <a:endCxn id="33" idx="3"/>
          </p:cNvCxnSpPr>
          <p:nvPr/>
        </p:nvCxnSpPr>
        <p:spPr>
          <a:xfrm flipV="1">
            <a:off x="2094656" y="4750296"/>
            <a:ext cx="5107124" cy="116815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直接箭头连接符 37"/>
          <p:cNvCxnSpPr>
            <a:stCxn id="30" idx="4"/>
            <a:endCxn id="34" idx="2"/>
          </p:cNvCxnSpPr>
          <p:nvPr/>
        </p:nvCxnSpPr>
        <p:spPr>
          <a:xfrm flipV="1">
            <a:off x="2094656" y="5842248"/>
            <a:ext cx="5569496" cy="762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9" name="直接连接符 38"/>
          <p:cNvCxnSpPr/>
          <p:nvPr/>
        </p:nvCxnSpPr>
        <p:spPr>
          <a:xfrm>
            <a:off x="144016" y="3733800"/>
            <a:ext cx="8964488"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40" name="直接箭头连接符 39"/>
          <p:cNvCxnSpPr>
            <a:endCxn id="32" idx="1"/>
          </p:cNvCxnSpPr>
          <p:nvPr/>
        </p:nvCxnSpPr>
        <p:spPr>
          <a:xfrm>
            <a:off x="4392488" y="3501008"/>
            <a:ext cx="447092" cy="3851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1" name="五边形 40"/>
          <p:cNvSpPr/>
          <p:nvPr/>
        </p:nvSpPr>
        <p:spPr>
          <a:xfrm>
            <a:off x="2232248" y="2996952"/>
            <a:ext cx="1368152" cy="504056"/>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smtClean="0">
                <a:solidFill>
                  <a:srgbClr val="FF0000"/>
                </a:solidFill>
                <a:latin typeface="微软雅黑" pitchFamily="34" charset="-122"/>
                <a:ea typeface="微软雅黑" pitchFamily="34" charset="-122"/>
              </a:rPr>
              <a:t>页面管理</a:t>
            </a:r>
            <a:endParaRPr lang="zh-CN" altLang="en-US" sz="1400" b="1" dirty="0">
              <a:solidFill>
                <a:srgbClr val="FF0000"/>
              </a:solidFill>
              <a:latin typeface="微软雅黑" pitchFamily="34" charset="-122"/>
              <a:ea typeface="微软雅黑" pitchFamily="34" charset="-122"/>
            </a:endParaRPr>
          </a:p>
        </p:txBody>
      </p:sp>
      <p:sp>
        <p:nvSpPr>
          <p:cNvPr id="42" name="笑脸 41"/>
          <p:cNvSpPr/>
          <p:nvPr/>
        </p:nvSpPr>
        <p:spPr>
          <a:xfrm>
            <a:off x="2448272" y="1556792"/>
            <a:ext cx="792088" cy="576064"/>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43" name="直接箭头连接符 42"/>
          <p:cNvCxnSpPr/>
          <p:nvPr/>
        </p:nvCxnSpPr>
        <p:spPr>
          <a:xfrm>
            <a:off x="2880320" y="2420888"/>
            <a:ext cx="0"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标题 1"/>
          <p:cNvSpPr txBox="1">
            <a:spLocks/>
          </p:cNvSpPr>
          <p:nvPr/>
        </p:nvSpPr>
        <p:spPr>
          <a:xfrm>
            <a:off x="2448272" y="2132856"/>
            <a:ext cx="936104" cy="274042"/>
          </a:xfrm>
          <a:prstGeom prst="rect">
            <a:avLst/>
          </a:prstGeom>
        </p:spPr>
        <p:txBody>
          <a:bodyPr vert="horz" lIns="91440" tIns="45720" rIns="91440" bIns="45720" rtlCol="0" anchor="ctr">
            <a:normAutofit fontScale="90000" lnSpcReduction="2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zh-CN" sz="1600" dirty="0" smtClean="0">
                <a:latin typeface="微软雅黑" pitchFamily="34" charset="-122"/>
                <a:ea typeface="微软雅黑" pitchFamily="34" charset="-122"/>
                <a:cs typeface="+mj-cs"/>
              </a:rPr>
              <a:t>PD</a:t>
            </a:r>
            <a:endParaRPr kumimoji="0" lang="en-US" sz="16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cxnSp>
        <p:nvCxnSpPr>
          <p:cNvPr id="45" name="直接箭头连接符 44"/>
          <p:cNvCxnSpPr/>
          <p:nvPr/>
        </p:nvCxnSpPr>
        <p:spPr>
          <a:xfrm>
            <a:off x="3088704" y="3429000"/>
            <a:ext cx="0"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直接箭头连接符 45"/>
          <p:cNvCxnSpPr>
            <a:stCxn id="23" idx="3"/>
            <a:endCxn id="34" idx="1"/>
          </p:cNvCxnSpPr>
          <p:nvPr/>
        </p:nvCxnSpPr>
        <p:spPr>
          <a:xfrm flipH="1">
            <a:off x="8348228" y="3356992"/>
            <a:ext cx="13726" cy="2053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矩形 46"/>
          <p:cNvSpPr/>
          <p:nvPr/>
        </p:nvSpPr>
        <p:spPr>
          <a:xfrm>
            <a:off x="2098104" y="1447800"/>
            <a:ext cx="2667000" cy="990600"/>
          </a:xfrm>
          <a:prstGeom prst="rect">
            <a:avLst/>
          </a:prstGeom>
          <a:noFill/>
          <a:ln w="28575">
            <a:solidFill>
              <a:srgbClr val="FF000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8" name="矩形 47"/>
          <p:cNvSpPr/>
          <p:nvPr/>
        </p:nvSpPr>
        <p:spPr>
          <a:xfrm>
            <a:off x="7965504" y="1447800"/>
            <a:ext cx="1143000" cy="990600"/>
          </a:xfrm>
          <a:prstGeom prst="rect">
            <a:avLst/>
          </a:prstGeom>
          <a:noFill/>
          <a:ln w="28575">
            <a:solidFill>
              <a:srgbClr val="FF000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9" name="TextBox 48"/>
          <p:cNvSpPr txBox="1"/>
          <p:nvPr/>
        </p:nvSpPr>
        <p:spPr>
          <a:xfrm>
            <a:off x="2915816" y="313492"/>
            <a:ext cx="5544616" cy="523220"/>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实现</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如何才能准确的标记流量</a:t>
            </a:r>
            <a:endParaRPr lang="zh-CN" altLang="en-US" sz="2800"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15816" y="313492"/>
            <a:ext cx="5544616" cy="523220"/>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实现</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我们能做什么</a:t>
            </a:r>
            <a:endParaRPr lang="zh-CN" altLang="en-US" sz="2800" b="1" dirty="0">
              <a:solidFill>
                <a:schemeClr val="bg1"/>
              </a:solidFill>
              <a:latin typeface="微软雅黑" pitchFamily="34" charset="-122"/>
              <a:ea typeface="微软雅黑" pitchFamily="34" charset="-122"/>
            </a:endParaRPr>
          </a:p>
        </p:txBody>
      </p:sp>
      <p:sp>
        <p:nvSpPr>
          <p:cNvPr id="5" name="内容占位符 2"/>
          <p:cNvSpPr txBox="1">
            <a:spLocks/>
          </p:cNvSpPr>
          <p:nvPr/>
        </p:nvSpPr>
        <p:spPr>
          <a:xfrm>
            <a:off x="457200" y="1196752"/>
            <a:ext cx="8229600" cy="5328592"/>
          </a:xfrm>
          <a:prstGeom prst="rect">
            <a:avLst/>
          </a:prstGeom>
        </p:spPr>
        <p:txBody>
          <a:bodyPr/>
          <a:lstStyle/>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sz="2400" dirty="0" smtClean="0">
                <a:latin typeface="微软雅黑" pitchFamily="34" charset="-122"/>
                <a:ea typeface="微软雅黑" pitchFamily="34" charset="-122"/>
              </a:rPr>
              <a:t>流量实现精准定位</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dirty="0" smtClean="0">
                <a:latin typeface="微软雅黑" pitchFamily="34" charset="-122"/>
                <a:ea typeface="微软雅黑" pitchFamily="34" charset="-122"/>
              </a:rPr>
              <a:t>流量可以标识到频道、页面、区块、位置任意层级</a:t>
            </a:r>
            <a:endParaRPr kumimoji="0" lang="en-US"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dirty="0" smtClean="0">
                <a:latin typeface="微软雅黑" pitchFamily="34" charset="-122"/>
                <a:ea typeface="微软雅黑" pitchFamily="34" charset="-122"/>
              </a:rPr>
              <a:t>资源位的稳定唯一标识意味着效果可持续跟踪</a:t>
            </a:r>
            <a:endParaRPr kumimoji="0" lang="en-US"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dirty="0" smtClean="0">
                <a:latin typeface="微软雅黑" pitchFamily="34" charset="-122"/>
                <a:ea typeface="微软雅黑" pitchFamily="34" charset="-122"/>
              </a:rPr>
              <a:t>位置和内容的分离标识，将土地和庄稼分开评估</a:t>
            </a:r>
            <a:endParaRPr kumimoji="0" lang="en-US"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sz="2400" noProof="0" dirty="0" smtClean="0">
                <a:latin typeface="微软雅黑" pitchFamily="34" charset="-122"/>
                <a:ea typeface="微软雅黑" pitchFamily="34" charset="-122"/>
              </a:rPr>
              <a:t>运算资源消耗降低</a:t>
            </a:r>
            <a:endParaRPr lang="en-US" altLang="zh-CN" sz="2400" noProof="0" dirty="0" smtClean="0">
              <a:latin typeface="微软雅黑" pitchFamily="34" charset="-122"/>
              <a:ea typeface="微软雅黑" pitchFamily="34" charset="-122"/>
            </a:endParaRPr>
          </a:p>
          <a:p>
            <a:pPr marL="742950" lvl="1" indent="-285750">
              <a:lnSpc>
                <a:spcPct val="150000"/>
              </a:lnSpc>
              <a:spcBef>
                <a:spcPct val="20000"/>
              </a:spcBef>
              <a:buFont typeface="Arial" pitchFamily="34" charset="0"/>
              <a:buChar char="–"/>
              <a:defRPr/>
            </a:pPr>
            <a:r>
              <a:rPr lang="zh-CN" altLang="en-US" dirty="0" smtClean="0">
                <a:latin typeface="微软雅黑" pitchFamily="34" charset="-122"/>
                <a:ea typeface="微软雅黑" pitchFamily="34" charset="-122"/>
              </a:rPr>
              <a:t>通过编码的配置圈定多样的流量业务归属</a:t>
            </a:r>
            <a:endParaRPr lang="en-US" altLang="zh-CN" dirty="0" smtClean="0">
              <a:latin typeface="微软雅黑" pitchFamily="34" charset="-122"/>
              <a:ea typeface="微软雅黑" pitchFamily="34" charset="-122"/>
            </a:endParaRPr>
          </a:p>
          <a:p>
            <a:pPr marL="742950" lvl="1" indent="-285750">
              <a:lnSpc>
                <a:spcPct val="150000"/>
              </a:lnSpc>
              <a:spcBef>
                <a:spcPct val="20000"/>
              </a:spcBef>
              <a:buFont typeface="Arial" pitchFamily="34" charset="0"/>
              <a:buChar char="–"/>
              <a:defRPr/>
            </a:pPr>
            <a:r>
              <a:rPr lang="en-US" altLang="zh-CN" dirty="0" smtClean="0">
                <a:latin typeface="微软雅黑" pitchFamily="34" charset="-122"/>
                <a:ea typeface="微软雅黑" pitchFamily="34" charset="-122"/>
              </a:rPr>
              <a:t>CPU</a:t>
            </a:r>
            <a:r>
              <a:rPr lang="zh-CN" altLang="en-US" dirty="0" smtClean="0">
                <a:latin typeface="微软雅黑" pitchFamily="34" charset="-122"/>
                <a:ea typeface="微软雅黑" pitchFamily="34" charset="-122"/>
              </a:rPr>
              <a:t>运算资源的大幅度减低</a:t>
            </a:r>
            <a:endParaRPr lang="en-US" altLang="zh-CN" sz="2400" noProof="0" dirty="0" smtClean="0">
              <a:latin typeface="微软雅黑" pitchFamily="34" charset="-122"/>
              <a:ea typeface="微软雅黑" pitchFamily="34" charset="-122"/>
            </a:endParaRPr>
          </a:p>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sz="2400" noProof="0" dirty="0" smtClean="0">
                <a:latin typeface="微软雅黑" pitchFamily="34" charset="-122"/>
                <a:ea typeface="微软雅黑" pitchFamily="34" charset="-122"/>
              </a:rPr>
              <a:t>建立</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效果评估体系</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lvl="1" indent="-285750">
              <a:lnSpc>
                <a:spcPct val="150000"/>
              </a:lnSpc>
              <a:spcBef>
                <a:spcPct val="20000"/>
              </a:spcBef>
              <a:buFont typeface="Arial" pitchFamily="34" charset="0"/>
              <a:buChar char="–"/>
              <a:defRPr/>
            </a:pPr>
            <a:r>
              <a:rPr lang="zh-CN" altLang="en-US" dirty="0" smtClean="0">
                <a:latin typeface="微软雅黑" pitchFamily="34" charset="-122"/>
                <a:ea typeface="微软雅黑" pitchFamily="34" charset="-122"/>
              </a:rPr>
              <a:t>流量资源价值的统一评估标准</a:t>
            </a:r>
            <a:endParaRPr lang="en-US" altLang="zh-CN" dirty="0" smtClean="0">
              <a:latin typeface="微软雅黑" pitchFamily="34" charset="-122"/>
              <a:ea typeface="微软雅黑" pitchFamily="34" charset="-122"/>
            </a:endParaRPr>
          </a:p>
          <a:p>
            <a:pPr marL="742950" lvl="1" indent="-285750">
              <a:lnSpc>
                <a:spcPct val="150000"/>
              </a:lnSpc>
              <a:spcBef>
                <a:spcPct val="20000"/>
              </a:spcBef>
              <a:buFont typeface="Arial" pitchFamily="34" charset="0"/>
              <a:buChar char="–"/>
              <a:defRPr/>
            </a:pPr>
            <a:r>
              <a:rPr lang="zh-CN" altLang="en-US" dirty="0" smtClean="0">
                <a:latin typeface="微软雅黑" pitchFamily="34" charset="-122"/>
                <a:ea typeface="微软雅黑" pitchFamily="34" charset="-122"/>
              </a:rPr>
              <a:t>建立以资源位为中心的数据体系和运营体系</a:t>
            </a:r>
            <a:endParaRPr lang="en-US" altLang="zh-CN" sz="2400" dirty="0" smtClean="0">
              <a:latin typeface="微软雅黑" pitchFamily="34" charset="-122"/>
              <a:ea typeface="微软雅黑" pitchFamily="34" charset="-122"/>
            </a:endParaRPr>
          </a:p>
          <a:p>
            <a:pPr marL="342900" marR="0" lvl="0" indent="-342900" algn="l" defTabSz="914400" rtl="0" eaLnBrk="1" fontAlgn="auto" latinLnBrk="0" hangingPunct="1">
              <a:lnSpc>
                <a:spcPct val="150000"/>
              </a:lnSpc>
              <a:spcBef>
                <a:spcPct val="20000"/>
              </a:spcBef>
              <a:spcAft>
                <a:spcPts val="0"/>
              </a:spcAft>
              <a:buClrTx/>
              <a:buSzTx/>
              <a:tabLst/>
              <a:defRPr/>
            </a:pP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p:txBody>
      </p:sp>
    </p:spTree>
  </p:cSld>
  <p:clrMapOvr>
    <a:masterClrMapping/>
  </p:clrMapOvr>
  <p:transition>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15816" y="313492"/>
            <a:ext cx="5544616" cy="523220"/>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文档结构图</a:t>
            </a:r>
            <a:endParaRPr lang="zh-CN" altLang="en-US" sz="2800" b="1" dirty="0">
              <a:solidFill>
                <a:schemeClr val="bg1"/>
              </a:solidFill>
              <a:latin typeface="微软雅黑" pitchFamily="34" charset="-122"/>
              <a:ea typeface="微软雅黑" pitchFamily="34" charset="-122"/>
            </a:endParaRPr>
          </a:p>
        </p:txBody>
      </p:sp>
      <p:sp>
        <p:nvSpPr>
          <p:cNvPr id="7" name="内容占位符 2"/>
          <p:cNvSpPr txBox="1">
            <a:spLocks/>
          </p:cNvSpPr>
          <p:nvPr/>
        </p:nvSpPr>
        <p:spPr>
          <a:xfrm>
            <a:off x="755576" y="1484784"/>
            <a:ext cx="7855024" cy="4992216"/>
          </a:xfrm>
          <a:prstGeom prst="rect">
            <a:avLst/>
          </a:prstGeom>
        </p:spPr>
        <p:txBody>
          <a:bodyPr vert="horz" lIns="91440" tIns="45720" rIns="91440" bIns="45720" rtlCol="0">
            <a:noAutofit/>
          </a:bodyPr>
          <a:lstStyle/>
          <a:p>
            <a:pPr lvl="0" fontAlgn="auto">
              <a:lnSpc>
                <a:spcPct val="150000"/>
              </a:lnSpc>
              <a:spcBef>
                <a:spcPct val="20000"/>
              </a:spcBef>
              <a:spcAft>
                <a:spcPts val="0"/>
              </a:spcAft>
              <a:buFont typeface="Arial" pitchFamily="34" charset="0"/>
              <a:buChar char="•"/>
            </a:pPr>
            <a:r>
              <a:rPr lang="zh-CN" altLang="zh-CN" sz="2800" dirty="0" smtClean="0">
                <a:latin typeface="微软雅黑" pitchFamily="34" charset="-122"/>
                <a:ea typeface="微软雅黑" pitchFamily="34" charset="-122"/>
              </a:rPr>
              <a:t>信念—互联网对流量的执着</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现状</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淘宝流量现状和使用情况</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启发</a:t>
            </a:r>
            <a:r>
              <a:rPr lang="zh-CN" altLang="zh-CN" sz="2800" dirty="0" smtClean="0">
                <a:latin typeface="微软雅黑" pitchFamily="34" charset="-122"/>
                <a:ea typeface="微软雅黑" pitchFamily="34" charset="-122"/>
              </a:rPr>
              <a:t>—土地户籍制带来的启发</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实现</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流量的统一标记和管理</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应用</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流量的效果评估和数据应用</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展望</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流量的精细化运营</a:t>
            </a:r>
            <a:endParaRPr kumimoji="0" lang="en-US" altLang="zh-CN" sz="28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楷体"/>
            </a:endParaRPr>
          </a:p>
        </p:txBody>
      </p:sp>
      <p:sp>
        <p:nvSpPr>
          <p:cNvPr id="8" name="右箭头 7"/>
          <p:cNvSpPr/>
          <p:nvPr/>
        </p:nvSpPr>
        <p:spPr>
          <a:xfrm>
            <a:off x="755576" y="4509120"/>
            <a:ext cx="6624736" cy="549424"/>
          </a:xfrm>
          <a:prstGeom prst="rightArrow">
            <a:avLst>
              <a:gd name="adj1" fmla="val 100000"/>
              <a:gd name="adj2" fmla="val 244462"/>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15816" y="313492"/>
            <a:ext cx="5544616" cy="523220"/>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文档结构图</a:t>
            </a:r>
            <a:endParaRPr lang="zh-CN" altLang="en-US" sz="2800" b="1" dirty="0">
              <a:solidFill>
                <a:schemeClr val="bg1"/>
              </a:solidFill>
              <a:latin typeface="微软雅黑" pitchFamily="34" charset="-122"/>
              <a:ea typeface="微软雅黑" pitchFamily="34" charset="-122"/>
            </a:endParaRPr>
          </a:p>
        </p:txBody>
      </p:sp>
      <p:sp>
        <p:nvSpPr>
          <p:cNvPr id="7" name="内容占位符 2"/>
          <p:cNvSpPr txBox="1">
            <a:spLocks/>
          </p:cNvSpPr>
          <p:nvPr/>
        </p:nvSpPr>
        <p:spPr>
          <a:xfrm>
            <a:off x="755576" y="1484784"/>
            <a:ext cx="7855024" cy="4992216"/>
          </a:xfrm>
          <a:prstGeom prst="rect">
            <a:avLst/>
          </a:prstGeom>
        </p:spPr>
        <p:txBody>
          <a:bodyPr vert="horz" lIns="91440" tIns="45720" rIns="91440" bIns="45720" rtlCol="0">
            <a:noAutofit/>
          </a:bodyPr>
          <a:lstStyle/>
          <a:p>
            <a:pPr lvl="0" fontAlgn="auto">
              <a:lnSpc>
                <a:spcPct val="150000"/>
              </a:lnSpc>
              <a:spcBef>
                <a:spcPct val="20000"/>
              </a:spcBef>
              <a:spcAft>
                <a:spcPts val="0"/>
              </a:spcAft>
              <a:buFont typeface="Arial" pitchFamily="34" charset="0"/>
              <a:buChar char="•"/>
            </a:pPr>
            <a:r>
              <a:rPr lang="zh-CN" altLang="zh-CN" sz="2800" dirty="0" smtClean="0">
                <a:latin typeface="微软雅黑" pitchFamily="34" charset="-122"/>
                <a:ea typeface="微软雅黑" pitchFamily="34" charset="-122"/>
              </a:rPr>
              <a:t>信念—互联网对流量的执着</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现状</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淘宝流量现状和使用情况</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启发</a:t>
            </a:r>
            <a:r>
              <a:rPr lang="zh-CN" altLang="zh-CN" sz="2800" dirty="0" smtClean="0">
                <a:latin typeface="微软雅黑" pitchFamily="34" charset="-122"/>
                <a:ea typeface="微软雅黑" pitchFamily="34" charset="-122"/>
              </a:rPr>
              <a:t>—土地户籍制带来的启发</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实现</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流量的统一标记和管理</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应用</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流量的效果评估和数据应用</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展望</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流量的精细化运营</a:t>
            </a:r>
            <a:endParaRPr kumimoji="0" lang="en-US" altLang="zh-CN" sz="28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楷体"/>
            </a:endParaRPr>
          </a:p>
        </p:txBody>
      </p:sp>
      <p:sp>
        <p:nvSpPr>
          <p:cNvPr id="8" name="右箭头 7"/>
          <p:cNvSpPr/>
          <p:nvPr/>
        </p:nvSpPr>
        <p:spPr>
          <a:xfrm>
            <a:off x="755576" y="1628800"/>
            <a:ext cx="5688632" cy="549424"/>
          </a:xfrm>
          <a:prstGeom prst="rightArrow">
            <a:avLst>
              <a:gd name="adj1" fmla="val 100000"/>
              <a:gd name="adj2" fmla="val 244462"/>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15816" y="313492"/>
            <a:ext cx="5544616" cy="523220"/>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应用</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流量的统一评估标准</a:t>
            </a:r>
            <a:endParaRPr lang="zh-CN" altLang="en-US" sz="2800" b="1" dirty="0">
              <a:solidFill>
                <a:schemeClr val="bg1"/>
              </a:solidFill>
              <a:latin typeface="微软雅黑" pitchFamily="34" charset="-122"/>
              <a:ea typeface="微软雅黑" pitchFamily="34" charset="-122"/>
            </a:endParaRPr>
          </a:p>
        </p:txBody>
      </p:sp>
      <p:sp>
        <p:nvSpPr>
          <p:cNvPr id="5" name="内容占位符 2"/>
          <p:cNvSpPr txBox="1">
            <a:spLocks/>
          </p:cNvSpPr>
          <p:nvPr/>
        </p:nvSpPr>
        <p:spPr>
          <a:xfrm>
            <a:off x="457200" y="1196752"/>
            <a:ext cx="8229600" cy="5400600"/>
          </a:xfrm>
          <a:prstGeom prst="rect">
            <a:avLst/>
          </a:prstGeom>
        </p:spPr>
        <p:txBody>
          <a:bodyPr/>
          <a:lstStyle/>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sz="2400" noProof="0" dirty="0" smtClean="0">
                <a:latin typeface="微软雅黑" pitchFamily="34" charset="-122"/>
                <a:ea typeface="微软雅黑" pitchFamily="34" charset="-122"/>
              </a:rPr>
              <a:t>流量的分类</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单品、单店、</a:t>
            </a:r>
            <a:r>
              <a:rPr kumimoji="0" lang="en-US"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SPU</a:t>
            </a:r>
            <a:r>
              <a:rPr kumimoji="0" lang="zh-CN" altLang="en-US"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页面</a:t>
            </a:r>
            <a:endParaRPr kumimoji="0" lang="en-US"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lang="en-US" altLang="zh-CN" noProof="0" dirty="0" smtClean="0">
                <a:latin typeface="微软雅黑" pitchFamily="34" charset="-122"/>
                <a:ea typeface="微软雅黑" pitchFamily="34" charset="-122"/>
              </a:rPr>
              <a:t>List</a:t>
            </a:r>
            <a:r>
              <a:rPr lang="zh-CN" altLang="en-US" noProof="0" dirty="0" smtClean="0">
                <a:latin typeface="微软雅黑" pitchFamily="34" charset="-122"/>
                <a:ea typeface="微软雅黑" pitchFamily="34" charset="-122"/>
              </a:rPr>
              <a:t>、</a:t>
            </a:r>
            <a:r>
              <a:rPr lang="en-US" altLang="zh-CN" noProof="0" dirty="0" smtClean="0">
                <a:latin typeface="微软雅黑" pitchFamily="34" charset="-122"/>
                <a:ea typeface="微软雅黑" pitchFamily="34" charset="-122"/>
              </a:rPr>
              <a:t>search SRP</a:t>
            </a:r>
            <a:r>
              <a:rPr lang="zh-CN" altLang="en-US" noProof="0" dirty="0" smtClean="0">
                <a:latin typeface="微软雅黑" pitchFamily="34" charset="-122"/>
                <a:ea typeface="微软雅黑" pitchFamily="34" charset="-122"/>
              </a:rPr>
              <a:t>页面</a:t>
            </a:r>
            <a:endParaRPr kumimoji="0" lang="en-US"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noProof="0" dirty="0" smtClean="0">
                <a:latin typeface="微软雅黑" pitchFamily="34" charset="-122"/>
                <a:ea typeface="微软雅黑" pitchFamily="34" charset="-122"/>
              </a:rPr>
              <a:t>活动页面</a:t>
            </a:r>
            <a:endParaRPr lang="en-US" altLang="zh-CN" noProof="0" dirty="0" smtClean="0">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noProof="0" dirty="0" smtClean="0">
                <a:latin typeface="微软雅黑" pitchFamily="34" charset="-122"/>
                <a:ea typeface="微软雅黑" pitchFamily="34" charset="-122"/>
              </a:rPr>
              <a:t>资讯等其他页面</a:t>
            </a:r>
            <a:endParaRPr kumimoji="0" lang="en-US"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sz="2400" dirty="0" smtClean="0">
                <a:latin typeface="微软雅黑" pitchFamily="34" charset="-122"/>
                <a:ea typeface="微软雅黑" pitchFamily="34" charset="-122"/>
              </a:rPr>
              <a:t>流量引导效果</a:t>
            </a:r>
            <a:endParaRPr lang="en-US" altLang="zh-CN" sz="2400" noProof="0" dirty="0" smtClean="0">
              <a:latin typeface="微软雅黑" pitchFamily="34" charset="-122"/>
              <a:ea typeface="微软雅黑" pitchFamily="34" charset="-122"/>
            </a:endParaRPr>
          </a:p>
          <a:p>
            <a:pPr marL="742950" lvl="1" indent="-285750">
              <a:lnSpc>
                <a:spcPct val="150000"/>
              </a:lnSpc>
              <a:spcBef>
                <a:spcPct val="20000"/>
              </a:spcBef>
              <a:buFont typeface="Arial" pitchFamily="34" charset="0"/>
              <a:buChar char="–"/>
              <a:defRPr/>
            </a:pPr>
            <a:r>
              <a:rPr lang="zh-CN" altLang="en-US" dirty="0" smtClean="0">
                <a:latin typeface="微软雅黑" pitchFamily="34" charset="-122"/>
                <a:ea typeface="微软雅黑" pitchFamily="34" charset="-122"/>
              </a:rPr>
              <a:t>引导成交（直接，间接效果）</a:t>
            </a:r>
            <a:endParaRPr lang="en-US" altLang="zh-CN" dirty="0" smtClean="0">
              <a:latin typeface="微软雅黑" pitchFamily="34" charset="-122"/>
              <a:ea typeface="微软雅黑" pitchFamily="34" charset="-122"/>
            </a:endParaRPr>
          </a:p>
          <a:p>
            <a:pPr marL="742950" lvl="1" indent="-285750">
              <a:lnSpc>
                <a:spcPct val="150000"/>
              </a:lnSpc>
              <a:spcBef>
                <a:spcPct val="20000"/>
              </a:spcBef>
              <a:buFont typeface="Arial" pitchFamily="34" charset="0"/>
              <a:buChar char="–"/>
              <a:defRPr/>
            </a:pPr>
            <a:r>
              <a:rPr lang="zh-CN" altLang="en-US" noProof="0" dirty="0" smtClean="0">
                <a:latin typeface="微软雅黑" pitchFamily="34" charset="-122"/>
                <a:ea typeface="微软雅黑" pitchFamily="34" charset="-122"/>
              </a:rPr>
              <a:t>引导注册</a:t>
            </a:r>
            <a:endParaRPr lang="en-US" altLang="zh-CN" dirty="0" smtClean="0">
              <a:latin typeface="微软雅黑" pitchFamily="34" charset="-122"/>
              <a:ea typeface="微软雅黑" pitchFamily="34" charset="-122"/>
            </a:endParaRPr>
          </a:p>
          <a:p>
            <a:pPr marL="742950" lvl="1" indent="-285750">
              <a:lnSpc>
                <a:spcPct val="150000"/>
              </a:lnSpc>
              <a:spcBef>
                <a:spcPct val="20000"/>
              </a:spcBef>
              <a:buFont typeface="Arial" pitchFamily="34" charset="0"/>
              <a:buChar char="–"/>
              <a:defRPr/>
            </a:pPr>
            <a:r>
              <a:rPr lang="zh-CN" altLang="en-US" dirty="0" smtClean="0">
                <a:latin typeface="微软雅黑" pitchFamily="34" charset="-122"/>
                <a:ea typeface="微软雅黑" pitchFamily="34" charset="-122"/>
              </a:rPr>
              <a:t>引导产生</a:t>
            </a:r>
            <a:r>
              <a:rPr lang="en-US" altLang="zh-CN" dirty="0" smtClean="0">
                <a:latin typeface="微软雅黑" pitchFamily="34" charset="-122"/>
                <a:ea typeface="微软雅黑" pitchFamily="34" charset="-122"/>
              </a:rPr>
              <a:t>UGC</a:t>
            </a:r>
          </a:p>
          <a:p>
            <a:pPr marL="742950" lvl="1" indent="-285750">
              <a:lnSpc>
                <a:spcPct val="150000"/>
              </a:lnSpc>
              <a:spcBef>
                <a:spcPct val="20000"/>
              </a:spcBef>
              <a:buFont typeface="Arial" pitchFamily="34" charset="0"/>
              <a:buChar char="–"/>
              <a:defRPr/>
            </a:pPr>
            <a:r>
              <a:rPr lang="zh-CN" altLang="en-US" dirty="0" smtClean="0">
                <a:latin typeface="微软雅黑" pitchFamily="34" charset="-122"/>
                <a:ea typeface="微软雅黑" pitchFamily="34" charset="-122"/>
              </a:rPr>
              <a:t>其他</a:t>
            </a:r>
            <a:endParaRPr lang="en-US" altLang="zh-CN" dirty="0" smtClean="0">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cstate="print"/>
          <a:srcRect/>
          <a:stretch>
            <a:fillRect/>
          </a:stretch>
        </p:blipFill>
        <p:spPr bwMode="auto">
          <a:xfrm>
            <a:off x="4427984" y="2492896"/>
            <a:ext cx="4431525" cy="3816424"/>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15816" y="313492"/>
            <a:ext cx="5544616" cy="523220"/>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应用</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流量效果的应用</a:t>
            </a:r>
            <a:endParaRPr lang="zh-CN" altLang="en-US" sz="2800" b="1" dirty="0">
              <a:solidFill>
                <a:schemeClr val="bg1"/>
              </a:solidFill>
              <a:latin typeface="微软雅黑" pitchFamily="34" charset="-122"/>
              <a:ea typeface="微软雅黑" pitchFamily="34" charset="-122"/>
            </a:endParaRPr>
          </a:p>
        </p:txBody>
      </p:sp>
      <p:sp>
        <p:nvSpPr>
          <p:cNvPr id="5" name="内容占位符 2"/>
          <p:cNvSpPr txBox="1">
            <a:spLocks/>
          </p:cNvSpPr>
          <p:nvPr/>
        </p:nvSpPr>
        <p:spPr>
          <a:xfrm>
            <a:off x="457200" y="1196752"/>
            <a:ext cx="8229600" cy="4392488"/>
          </a:xfrm>
          <a:prstGeom prst="rect">
            <a:avLst/>
          </a:prstGeom>
        </p:spPr>
        <p:txBody>
          <a:bodyPr/>
          <a:lstStyle/>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sz="2400" dirty="0" smtClean="0">
                <a:latin typeface="微软雅黑" pitchFamily="34" charset="-122"/>
                <a:ea typeface="微软雅黑" pitchFamily="34" charset="-122"/>
              </a:rPr>
              <a:t>优化资源位的使用，精耕细作，提升单产</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noProof="0" dirty="0" smtClean="0">
                <a:latin typeface="微软雅黑" pitchFamily="34" charset="-122"/>
                <a:ea typeface="微软雅黑" pitchFamily="34" charset="-122"/>
              </a:rPr>
              <a:t>适合内容推荐</a:t>
            </a:r>
            <a:endParaRPr kumimoji="0" lang="en-US"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dirty="0" smtClean="0">
                <a:latin typeface="微软雅黑" pitchFamily="34" charset="-122"/>
                <a:ea typeface="微软雅黑" pitchFamily="34" charset="-122"/>
              </a:rPr>
              <a:t>优化素材</a:t>
            </a:r>
            <a:endParaRPr lang="en-US" altLang="zh-CN" dirty="0" smtClean="0">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dirty="0" smtClean="0">
                <a:latin typeface="微软雅黑" pitchFamily="34" charset="-122"/>
                <a:ea typeface="微软雅黑" pitchFamily="34" charset="-122"/>
              </a:rPr>
              <a:t>坑位内容的及时轮替</a:t>
            </a:r>
            <a:endParaRPr kumimoji="0" lang="en-US"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sz="2400" noProof="0" dirty="0" smtClean="0">
                <a:latin typeface="微软雅黑" pitchFamily="34" charset="-122"/>
                <a:ea typeface="微软雅黑" pitchFamily="34" charset="-122"/>
              </a:rPr>
              <a:t>资源位对比和流量交换</a:t>
            </a:r>
            <a:endParaRPr lang="en-US" altLang="zh-CN" sz="2400" noProof="0" dirty="0" smtClean="0">
              <a:latin typeface="微软雅黑" pitchFamily="34" charset="-122"/>
              <a:ea typeface="微软雅黑" pitchFamily="34" charset="-122"/>
            </a:endParaRPr>
          </a:p>
          <a:p>
            <a:pPr marL="742950" lvl="1" indent="-285750">
              <a:lnSpc>
                <a:spcPct val="150000"/>
              </a:lnSpc>
              <a:spcBef>
                <a:spcPct val="20000"/>
              </a:spcBef>
              <a:buFont typeface="Arial" pitchFamily="34" charset="0"/>
              <a:buChar char="–"/>
              <a:defRPr/>
            </a:pPr>
            <a:r>
              <a:rPr lang="zh-CN" altLang="en-US" dirty="0" smtClean="0">
                <a:latin typeface="微软雅黑" pitchFamily="34" charset="-122"/>
                <a:ea typeface="微软雅黑" pitchFamily="34" charset="-122"/>
              </a:rPr>
              <a:t>资源位效果对比分析</a:t>
            </a:r>
            <a:endParaRPr lang="en-US" altLang="zh-CN" dirty="0" smtClean="0">
              <a:latin typeface="微软雅黑" pitchFamily="34" charset="-122"/>
              <a:ea typeface="微软雅黑" pitchFamily="34" charset="-122"/>
            </a:endParaRPr>
          </a:p>
          <a:p>
            <a:pPr marL="742950" lvl="1" indent="-285750">
              <a:lnSpc>
                <a:spcPct val="150000"/>
              </a:lnSpc>
              <a:spcBef>
                <a:spcPct val="20000"/>
              </a:spcBef>
              <a:buFont typeface="Arial" pitchFamily="34" charset="0"/>
              <a:buChar char="–"/>
              <a:defRPr/>
            </a:pPr>
            <a:r>
              <a:rPr lang="zh-CN" altLang="en-US" dirty="0" smtClean="0">
                <a:latin typeface="微软雅黑" pitchFamily="34" charset="-122"/>
                <a:ea typeface="微软雅黑" pitchFamily="34" charset="-122"/>
              </a:rPr>
              <a:t>资源位人群特征分析</a:t>
            </a:r>
            <a:endParaRPr lang="en-US" altLang="zh-CN" dirty="0" smtClean="0">
              <a:latin typeface="微软雅黑" pitchFamily="34" charset="-122"/>
              <a:ea typeface="微软雅黑" pitchFamily="34" charset="-122"/>
            </a:endParaRPr>
          </a:p>
          <a:p>
            <a:pPr marL="742950" lvl="1" indent="-285750">
              <a:lnSpc>
                <a:spcPct val="150000"/>
              </a:lnSpc>
              <a:spcBef>
                <a:spcPct val="20000"/>
              </a:spcBef>
              <a:buFont typeface="Arial" pitchFamily="34" charset="0"/>
              <a:buChar char="–"/>
              <a:defRPr/>
            </a:pPr>
            <a:r>
              <a:rPr lang="zh-CN" altLang="en-US" dirty="0" smtClean="0">
                <a:latin typeface="微软雅黑" pitchFamily="34" charset="-122"/>
                <a:ea typeface="微软雅黑" pitchFamily="34" charset="-122"/>
              </a:rPr>
              <a:t>资源位关联推荐</a:t>
            </a:r>
            <a:endParaRPr lang="en-US" altLang="zh-CN" dirty="0" smtClean="0">
              <a:latin typeface="微软雅黑" pitchFamily="34" charset="-122"/>
              <a:ea typeface="微软雅黑" pitchFamily="34" charset="-122"/>
            </a:endParaRPr>
          </a:p>
        </p:txBody>
      </p:sp>
      <p:grpSp>
        <p:nvGrpSpPr>
          <p:cNvPr id="4" name="Group 15"/>
          <p:cNvGrpSpPr>
            <a:grpSpLocks/>
          </p:cNvGrpSpPr>
          <p:nvPr/>
        </p:nvGrpSpPr>
        <p:grpSpPr bwMode="auto">
          <a:xfrm>
            <a:off x="5364088" y="3356992"/>
            <a:ext cx="3496146" cy="2736304"/>
            <a:chOff x="0" y="0"/>
            <a:chExt cx="5403850" cy="4854575"/>
          </a:xfrm>
        </p:grpSpPr>
        <p:sp>
          <p:nvSpPr>
            <p:cNvPr id="7" name="Rectangle 33"/>
            <p:cNvSpPr>
              <a:spLocks noChangeArrowheads="1"/>
            </p:cNvSpPr>
            <p:nvPr/>
          </p:nvSpPr>
          <p:spPr bwMode="auto">
            <a:xfrm>
              <a:off x="2736850" y="2416175"/>
              <a:ext cx="2667000" cy="2438400"/>
            </a:xfrm>
            <a:prstGeom prst="rect">
              <a:avLst/>
            </a:prstGeom>
            <a:noFill/>
            <a:ln w="25400" cap="flat" cmpd="sng">
              <a:noFill/>
              <a:miter lim="800000"/>
              <a:headEnd/>
              <a:tailEnd/>
            </a:ln>
          </p:spPr>
          <p:txBody>
            <a:bodyPr anchor="ctr"/>
            <a:lstStyle/>
            <a:p>
              <a:pPr algn="ctr"/>
              <a:endParaRPr lang="zh-CN" altLang="zh-CN">
                <a:solidFill>
                  <a:srgbClr val="FFFFFF"/>
                </a:solidFill>
                <a:latin typeface="Calibri" pitchFamily="34" charset="0"/>
                <a:cs typeface="Calibri" pitchFamily="34" charset="0"/>
                <a:sym typeface="Calibri" pitchFamily="34" charset="0"/>
              </a:endParaRPr>
            </a:p>
          </p:txBody>
        </p:sp>
        <p:sp>
          <p:nvSpPr>
            <p:cNvPr id="8" name="Freeform 36"/>
            <p:cNvSpPr>
              <a:spLocks/>
            </p:cNvSpPr>
            <p:nvPr/>
          </p:nvSpPr>
          <p:spPr bwMode="auto">
            <a:xfrm>
              <a:off x="0" y="0"/>
              <a:ext cx="4064000" cy="3689350"/>
            </a:xfrm>
            <a:custGeom>
              <a:avLst/>
              <a:gdLst>
                <a:gd name="T0" fmla="*/ 0 w 4064000"/>
                <a:gd name="T1" fmla="*/ 0 h 3689350"/>
                <a:gd name="T2" fmla="*/ 4064000 w 4064000"/>
                <a:gd name="T3" fmla="*/ 3689350 h 3689350"/>
              </a:gdLst>
              <a:ahLst/>
              <a:cxnLst/>
              <a:rect l="T0" t="T1" r="T2" b="T3"/>
              <a:pathLst/>
            </a:custGeom>
            <a:solidFill>
              <a:srgbClr val="FFFFFF"/>
            </a:solidFill>
            <a:ln w="25400" cap="flat" cmpd="sng">
              <a:noFill/>
              <a:round/>
              <a:headEnd/>
              <a:tailEnd/>
            </a:ln>
          </p:spPr>
          <p:txBody>
            <a:bodyPr anchor="ctr"/>
            <a:lstStyle/>
            <a:p>
              <a:pPr algn="ctr"/>
              <a:endParaRPr lang="zh-CN" altLang="zh-CN">
                <a:solidFill>
                  <a:srgbClr val="FFFFFF"/>
                </a:solidFill>
                <a:latin typeface="Book Antiqua" pitchFamily="18" charset="0"/>
                <a:sym typeface="Book Antiqua" pitchFamily="18" charset="0"/>
              </a:endParaRPr>
            </a:p>
          </p:txBody>
        </p:sp>
        <p:pic>
          <p:nvPicPr>
            <p:cNvPr id="9" name="Picture 2"/>
            <p:cNvPicPr>
              <a:picLocks noChangeAspect="1" noChangeArrowheads="1"/>
            </p:cNvPicPr>
            <p:nvPr/>
          </p:nvPicPr>
          <p:blipFill>
            <a:blip r:embed="rId3" cstate="print"/>
            <a:srcRect/>
            <a:stretch>
              <a:fillRect/>
            </a:stretch>
          </p:blipFill>
          <p:spPr bwMode="auto">
            <a:xfrm>
              <a:off x="3174" y="6350"/>
              <a:ext cx="4057651" cy="3667125"/>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71600" decel="28300" fill="hold" nodeType="withEffect">
                                  <p:stCondLst>
                                    <p:cond delay="200"/>
                                  </p:stCondLst>
                                  <p:childTnLst>
                                    <p:animRot by="-2700000">
                                      <p:cBhvr>
                                        <p:cTn id="6" dur="4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27784" y="44624"/>
            <a:ext cx="5832648" cy="954107"/>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应用</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以资源位为中心，建立资源位</a:t>
            </a:r>
            <a:r>
              <a:rPr lang="en-US" altLang="zh-CN" sz="2800" b="1" dirty="0" smtClean="0">
                <a:solidFill>
                  <a:schemeClr val="bg1"/>
                </a:solidFill>
                <a:latin typeface="微软雅黑" pitchFamily="34" charset="-122"/>
                <a:ea typeface="微软雅黑" pitchFamily="34" charset="-122"/>
              </a:rPr>
              <a:t>profile</a:t>
            </a:r>
            <a:endParaRPr lang="zh-CN" altLang="en-US" sz="2800" b="1" dirty="0">
              <a:solidFill>
                <a:schemeClr val="bg1"/>
              </a:solidFill>
              <a:latin typeface="微软雅黑" pitchFamily="34" charset="-122"/>
              <a:ea typeface="微软雅黑" pitchFamily="34" charset="-122"/>
            </a:endParaRPr>
          </a:p>
        </p:txBody>
      </p:sp>
      <p:grpSp>
        <p:nvGrpSpPr>
          <p:cNvPr id="2" name="Group 15"/>
          <p:cNvGrpSpPr>
            <a:grpSpLocks/>
          </p:cNvGrpSpPr>
          <p:nvPr/>
        </p:nvGrpSpPr>
        <p:grpSpPr bwMode="auto">
          <a:xfrm>
            <a:off x="5364088" y="3356992"/>
            <a:ext cx="3496146" cy="2736304"/>
            <a:chOff x="0" y="0"/>
            <a:chExt cx="5403850" cy="4854575"/>
          </a:xfrm>
        </p:grpSpPr>
        <p:sp>
          <p:nvSpPr>
            <p:cNvPr id="7" name="Rectangle 33"/>
            <p:cNvSpPr>
              <a:spLocks noChangeArrowheads="1"/>
            </p:cNvSpPr>
            <p:nvPr/>
          </p:nvSpPr>
          <p:spPr bwMode="auto">
            <a:xfrm>
              <a:off x="2736850" y="2416175"/>
              <a:ext cx="2667000" cy="2438400"/>
            </a:xfrm>
            <a:prstGeom prst="rect">
              <a:avLst/>
            </a:prstGeom>
            <a:noFill/>
            <a:ln w="25400" cap="flat" cmpd="sng">
              <a:noFill/>
              <a:miter lim="800000"/>
              <a:headEnd/>
              <a:tailEnd/>
            </a:ln>
          </p:spPr>
          <p:txBody>
            <a:bodyPr anchor="ctr"/>
            <a:lstStyle/>
            <a:p>
              <a:pPr algn="ctr"/>
              <a:endParaRPr lang="zh-CN" altLang="zh-CN">
                <a:solidFill>
                  <a:srgbClr val="FFFFFF"/>
                </a:solidFill>
                <a:latin typeface="Calibri" pitchFamily="34" charset="0"/>
                <a:cs typeface="Calibri" pitchFamily="34" charset="0"/>
                <a:sym typeface="Calibri" pitchFamily="34" charset="0"/>
              </a:endParaRPr>
            </a:p>
          </p:txBody>
        </p:sp>
        <p:sp>
          <p:nvSpPr>
            <p:cNvPr id="8" name="Freeform 36"/>
            <p:cNvSpPr>
              <a:spLocks/>
            </p:cNvSpPr>
            <p:nvPr/>
          </p:nvSpPr>
          <p:spPr bwMode="auto">
            <a:xfrm>
              <a:off x="0" y="0"/>
              <a:ext cx="4064000" cy="3689350"/>
            </a:xfrm>
            <a:custGeom>
              <a:avLst/>
              <a:gdLst>
                <a:gd name="T0" fmla="*/ 0 w 4064000"/>
                <a:gd name="T1" fmla="*/ 0 h 3689350"/>
                <a:gd name="T2" fmla="*/ 4064000 w 4064000"/>
                <a:gd name="T3" fmla="*/ 3689350 h 3689350"/>
              </a:gdLst>
              <a:ahLst/>
              <a:cxnLst/>
              <a:rect l="T0" t="T1" r="T2" b="T3"/>
              <a:pathLst/>
            </a:custGeom>
            <a:solidFill>
              <a:srgbClr val="FFFFFF"/>
            </a:solidFill>
            <a:ln w="25400" cap="flat" cmpd="sng">
              <a:noFill/>
              <a:round/>
              <a:headEnd/>
              <a:tailEnd/>
            </a:ln>
          </p:spPr>
          <p:txBody>
            <a:bodyPr anchor="ctr"/>
            <a:lstStyle/>
            <a:p>
              <a:pPr algn="ctr"/>
              <a:endParaRPr lang="zh-CN" altLang="zh-CN">
                <a:solidFill>
                  <a:srgbClr val="FFFFFF"/>
                </a:solidFill>
                <a:latin typeface="Book Antiqua" pitchFamily="18" charset="0"/>
                <a:sym typeface="Book Antiqua" pitchFamily="18" charset="0"/>
              </a:endParaRPr>
            </a:p>
          </p:txBody>
        </p:sp>
      </p:grpSp>
      <p:pic>
        <p:nvPicPr>
          <p:cNvPr id="2050" name="Picture 2"/>
          <p:cNvPicPr>
            <a:picLocks noChangeAspect="1" noChangeArrowheads="1"/>
          </p:cNvPicPr>
          <p:nvPr/>
        </p:nvPicPr>
        <p:blipFill>
          <a:blip r:embed="rId3" cstate="print"/>
          <a:srcRect/>
          <a:stretch>
            <a:fillRect/>
          </a:stretch>
        </p:blipFill>
        <p:spPr bwMode="auto">
          <a:xfrm>
            <a:off x="5148064" y="1196752"/>
            <a:ext cx="3272639" cy="1721941"/>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611560" y="1196752"/>
            <a:ext cx="3384376" cy="1780998"/>
          </a:xfrm>
          <a:prstGeom prst="rect">
            <a:avLst/>
          </a:prstGeom>
          <a:noFill/>
          <a:ln w="9525">
            <a:noFill/>
            <a:miter lim="800000"/>
            <a:headEnd/>
            <a:tailEnd/>
          </a:ln>
        </p:spPr>
      </p:pic>
      <p:sp>
        <p:nvSpPr>
          <p:cNvPr id="12" name="TextBox 11"/>
          <p:cNvSpPr txBox="1"/>
          <p:nvPr/>
        </p:nvSpPr>
        <p:spPr>
          <a:xfrm>
            <a:off x="1475656" y="3018438"/>
            <a:ext cx="1224136" cy="338554"/>
          </a:xfrm>
          <a:prstGeom prst="rect">
            <a:avLst/>
          </a:prstGeom>
          <a:noFill/>
        </p:spPr>
        <p:txBody>
          <a:bodyPr wrap="square" rtlCol="0">
            <a:spAutoFit/>
          </a:bodyPr>
          <a:lstStyle/>
          <a:p>
            <a:r>
              <a:rPr lang="zh-CN" altLang="en-US" sz="1600" b="1" dirty="0" smtClean="0">
                <a:latin typeface="微软雅黑" pitchFamily="34" charset="-122"/>
                <a:ea typeface="微软雅黑" pitchFamily="34" charset="-122"/>
              </a:rPr>
              <a:t>淘宝首焦</a:t>
            </a:r>
            <a:r>
              <a:rPr lang="en-US" altLang="zh-CN" sz="1600" b="1" dirty="0" smtClean="0">
                <a:latin typeface="微软雅黑" pitchFamily="34" charset="-122"/>
                <a:ea typeface="微软雅黑" pitchFamily="34" charset="-122"/>
              </a:rPr>
              <a:t>1</a:t>
            </a:r>
            <a:endParaRPr lang="zh-CN" altLang="en-US" sz="1600" b="1" dirty="0">
              <a:latin typeface="微软雅黑" pitchFamily="34" charset="-122"/>
              <a:ea typeface="微软雅黑" pitchFamily="34" charset="-122"/>
            </a:endParaRPr>
          </a:p>
        </p:txBody>
      </p:sp>
      <p:sp>
        <p:nvSpPr>
          <p:cNvPr id="13" name="TextBox 12"/>
          <p:cNvSpPr txBox="1"/>
          <p:nvPr/>
        </p:nvSpPr>
        <p:spPr>
          <a:xfrm>
            <a:off x="6228184" y="2996952"/>
            <a:ext cx="1224136" cy="338554"/>
          </a:xfrm>
          <a:prstGeom prst="rect">
            <a:avLst/>
          </a:prstGeom>
          <a:noFill/>
        </p:spPr>
        <p:txBody>
          <a:bodyPr wrap="square" rtlCol="0">
            <a:spAutoFit/>
          </a:bodyPr>
          <a:lstStyle/>
          <a:p>
            <a:r>
              <a:rPr lang="zh-CN" altLang="en-US" sz="1600" b="1" dirty="0" smtClean="0">
                <a:latin typeface="微软雅黑" pitchFamily="34" charset="-122"/>
                <a:ea typeface="微软雅黑" pitchFamily="34" charset="-122"/>
              </a:rPr>
              <a:t>天猫首焦</a:t>
            </a:r>
            <a:r>
              <a:rPr lang="en-US" altLang="zh-CN" sz="1600" b="1" dirty="0" smtClean="0">
                <a:latin typeface="微软雅黑" pitchFamily="34" charset="-122"/>
                <a:ea typeface="微软雅黑" pitchFamily="34" charset="-122"/>
              </a:rPr>
              <a:t>1</a:t>
            </a:r>
            <a:endParaRPr lang="zh-CN" altLang="en-US" sz="1600" b="1" dirty="0">
              <a:latin typeface="微软雅黑" pitchFamily="34" charset="-122"/>
              <a:ea typeface="微软雅黑" pitchFamily="34" charset="-122"/>
            </a:endParaRPr>
          </a:p>
        </p:txBody>
      </p:sp>
      <p:pic>
        <p:nvPicPr>
          <p:cNvPr id="2052" name="Picture 4"/>
          <p:cNvPicPr>
            <a:picLocks noChangeAspect="1" noChangeArrowheads="1"/>
          </p:cNvPicPr>
          <p:nvPr/>
        </p:nvPicPr>
        <p:blipFill>
          <a:blip r:embed="rId5" cstate="print"/>
          <a:srcRect/>
          <a:stretch>
            <a:fillRect/>
          </a:stretch>
        </p:blipFill>
        <p:spPr bwMode="auto">
          <a:xfrm>
            <a:off x="1216521" y="3429000"/>
            <a:ext cx="4219575" cy="1228725"/>
          </a:xfrm>
          <a:prstGeom prst="rect">
            <a:avLst/>
          </a:prstGeom>
          <a:noFill/>
          <a:ln w="9525">
            <a:noFill/>
            <a:miter lim="800000"/>
            <a:headEnd/>
            <a:tailEnd/>
          </a:ln>
        </p:spPr>
      </p:pic>
      <p:pic>
        <p:nvPicPr>
          <p:cNvPr id="2053" name="Picture 5"/>
          <p:cNvPicPr>
            <a:picLocks noChangeAspect="1" noChangeArrowheads="1"/>
          </p:cNvPicPr>
          <p:nvPr/>
        </p:nvPicPr>
        <p:blipFill>
          <a:blip r:embed="rId6" cstate="print"/>
          <a:srcRect/>
          <a:stretch>
            <a:fillRect/>
          </a:stretch>
        </p:blipFill>
        <p:spPr bwMode="auto">
          <a:xfrm>
            <a:off x="323528" y="4725144"/>
            <a:ext cx="2592288" cy="1913012"/>
          </a:xfrm>
          <a:prstGeom prst="rect">
            <a:avLst/>
          </a:prstGeom>
          <a:noFill/>
          <a:ln w="9525">
            <a:noFill/>
            <a:miter lim="800000"/>
            <a:headEnd/>
            <a:tailEnd/>
          </a:ln>
        </p:spPr>
      </p:pic>
      <p:pic>
        <p:nvPicPr>
          <p:cNvPr id="2054" name="Picture 6"/>
          <p:cNvPicPr>
            <a:picLocks noChangeAspect="1" noChangeArrowheads="1"/>
          </p:cNvPicPr>
          <p:nvPr/>
        </p:nvPicPr>
        <p:blipFill>
          <a:blip r:embed="rId7" cstate="print"/>
          <a:srcRect/>
          <a:stretch>
            <a:fillRect/>
          </a:stretch>
        </p:blipFill>
        <p:spPr bwMode="auto">
          <a:xfrm>
            <a:off x="3563888" y="4725145"/>
            <a:ext cx="2736304" cy="1917310"/>
          </a:xfrm>
          <a:prstGeom prst="rect">
            <a:avLst/>
          </a:prstGeom>
          <a:noFill/>
          <a:ln w="9525">
            <a:noFill/>
            <a:miter lim="800000"/>
            <a:headEnd/>
            <a:tailEnd/>
          </a:ln>
        </p:spPr>
      </p:pic>
      <p:sp>
        <p:nvSpPr>
          <p:cNvPr id="14" name="下箭头 13"/>
          <p:cNvSpPr/>
          <p:nvPr/>
        </p:nvSpPr>
        <p:spPr>
          <a:xfrm>
            <a:off x="2339752" y="4581128"/>
            <a:ext cx="144016"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a:off x="4067944" y="4581128"/>
            <a:ext cx="144016"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71600" decel="28300" fill="hold" nodeType="withEffect">
                                  <p:stCondLst>
                                    <p:cond delay="200"/>
                                  </p:stCondLst>
                                  <p:childTnLst>
                                    <p:animRot by="-2700000">
                                      <p:cBhvr>
                                        <p:cTn id="6" dur="4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15816" y="313492"/>
            <a:ext cx="5544616" cy="523220"/>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文档结构图</a:t>
            </a:r>
            <a:endParaRPr lang="zh-CN" altLang="en-US" sz="2800" b="1" dirty="0">
              <a:solidFill>
                <a:schemeClr val="bg1"/>
              </a:solidFill>
              <a:latin typeface="微软雅黑" pitchFamily="34" charset="-122"/>
              <a:ea typeface="微软雅黑" pitchFamily="34" charset="-122"/>
            </a:endParaRPr>
          </a:p>
        </p:txBody>
      </p:sp>
      <p:sp>
        <p:nvSpPr>
          <p:cNvPr id="6" name="灯片编号占位符 3"/>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E7DAE4-75C6-44B9-A068-F80BAD55371B}" type="slidenum">
              <a:rPr kumimoji="0" lang="zh-CN" altLang="en-US"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7" name="内容占位符 2"/>
          <p:cNvSpPr txBox="1">
            <a:spLocks/>
          </p:cNvSpPr>
          <p:nvPr/>
        </p:nvSpPr>
        <p:spPr>
          <a:xfrm>
            <a:off x="755576" y="1484784"/>
            <a:ext cx="7855024" cy="4992216"/>
          </a:xfrm>
          <a:prstGeom prst="rect">
            <a:avLst/>
          </a:prstGeom>
        </p:spPr>
        <p:txBody>
          <a:bodyPr vert="horz" lIns="91440" tIns="45720" rIns="91440" bIns="45720" rtlCol="0">
            <a:noAutofit/>
          </a:bodyPr>
          <a:lstStyle/>
          <a:p>
            <a:pPr lvl="0" fontAlgn="auto">
              <a:lnSpc>
                <a:spcPct val="150000"/>
              </a:lnSpc>
              <a:spcBef>
                <a:spcPct val="20000"/>
              </a:spcBef>
              <a:spcAft>
                <a:spcPts val="0"/>
              </a:spcAft>
              <a:buFont typeface="Arial" pitchFamily="34" charset="0"/>
              <a:buChar char="•"/>
            </a:pPr>
            <a:r>
              <a:rPr lang="zh-CN" altLang="zh-CN" sz="2800" dirty="0" smtClean="0">
                <a:latin typeface="微软雅黑" pitchFamily="34" charset="-122"/>
                <a:ea typeface="微软雅黑" pitchFamily="34" charset="-122"/>
              </a:rPr>
              <a:t>信念—互联网对流量的执着</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现状</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淘宝流量现状和使用情况</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启发</a:t>
            </a:r>
            <a:r>
              <a:rPr lang="zh-CN" altLang="zh-CN" sz="2800" dirty="0" smtClean="0">
                <a:latin typeface="微软雅黑" pitchFamily="34" charset="-122"/>
                <a:ea typeface="微软雅黑" pitchFamily="34" charset="-122"/>
              </a:rPr>
              <a:t>—土地户籍制带来的启发</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实现</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流量的统一标记和管理</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应用</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流量的效果评估和数据应用</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展望</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流量的精细化运营</a:t>
            </a:r>
            <a:endParaRPr kumimoji="0" lang="en-US" altLang="zh-CN" sz="28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楷体"/>
            </a:endParaRPr>
          </a:p>
        </p:txBody>
      </p:sp>
      <p:sp>
        <p:nvSpPr>
          <p:cNvPr id="8" name="右箭头 7"/>
          <p:cNvSpPr/>
          <p:nvPr/>
        </p:nvSpPr>
        <p:spPr>
          <a:xfrm>
            <a:off x="755576" y="5255840"/>
            <a:ext cx="6624736" cy="549424"/>
          </a:xfrm>
          <a:prstGeom prst="rightArrow">
            <a:avLst>
              <a:gd name="adj1" fmla="val 100000"/>
              <a:gd name="adj2" fmla="val 244462"/>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15816" y="313492"/>
            <a:ext cx="5544616" cy="523220"/>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展望</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流量的精细化运营</a:t>
            </a:r>
            <a:endParaRPr lang="zh-CN" altLang="en-US" sz="2800" b="1" dirty="0">
              <a:solidFill>
                <a:schemeClr val="bg1"/>
              </a:solidFill>
              <a:latin typeface="微软雅黑" pitchFamily="34" charset="-122"/>
              <a:ea typeface="微软雅黑" pitchFamily="34" charset="-122"/>
            </a:endParaRPr>
          </a:p>
        </p:txBody>
      </p:sp>
      <p:sp>
        <p:nvSpPr>
          <p:cNvPr id="5" name="内容占位符 2"/>
          <p:cNvSpPr txBox="1">
            <a:spLocks/>
          </p:cNvSpPr>
          <p:nvPr/>
        </p:nvSpPr>
        <p:spPr>
          <a:xfrm>
            <a:off x="457200" y="1196752"/>
            <a:ext cx="8229600" cy="3672408"/>
          </a:xfrm>
          <a:prstGeom prst="rect">
            <a:avLst/>
          </a:prstGeom>
        </p:spPr>
        <p:txBody>
          <a:bodyPr/>
          <a:lstStyle/>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流量运营的宏观调控</a:t>
            </a:r>
            <a:r>
              <a:rPr lang="en-US" altLang="zh-CN" sz="2400" dirty="0" smtClean="0">
                <a:latin typeface="微软雅黑" pitchFamily="34" charset="-122"/>
                <a:ea typeface="微软雅黑" pitchFamily="34" charset="-122"/>
              </a:rPr>
              <a:t>+</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市场经济时代</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dirty="0" smtClean="0">
                <a:latin typeface="微软雅黑" pitchFamily="34" charset="-122"/>
                <a:ea typeface="微软雅黑" pitchFamily="34" charset="-122"/>
              </a:rPr>
              <a:t>资源位估值和定价</a:t>
            </a:r>
            <a:endParaRPr lang="en-US" altLang="zh-CN" dirty="0" smtClean="0">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资源位的分层管理和运营</a:t>
            </a:r>
            <a:endParaRPr kumimoji="0" lang="en-US" altLang="zh-CN"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dirty="0" smtClean="0">
                <a:latin typeface="微软雅黑" pitchFamily="34" charset="-122"/>
                <a:ea typeface="微软雅黑" pitchFamily="34" charset="-122"/>
              </a:rPr>
              <a:t>资源位商业化通道和流动机制</a:t>
            </a:r>
            <a:endParaRPr lang="en-US" altLang="zh-CN" dirty="0" smtClean="0">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dirty="0" smtClean="0">
                <a:latin typeface="微软雅黑" pitchFamily="34" charset="-122"/>
                <a:ea typeface="微软雅黑" pitchFamily="34" charset="-122"/>
              </a:rPr>
              <a:t>资源位竞价和排期</a:t>
            </a:r>
            <a:endParaRPr lang="en-US" altLang="zh-CN" dirty="0" smtClean="0">
              <a:latin typeface="微软雅黑" pitchFamily="34" charset="-122"/>
              <a:ea typeface="微软雅黑" pitchFamily="34" charset="-122"/>
            </a:endParaRPr>
          </a:p>
        </p:txBody>
      </p:sp>
      <p:pic>
        <p:nvPicPr>
          <p:cNvPr id="4" name="Picture 3"/>
          <p:cNvPicPr>
            <a:picLocks noChangeAspect="1" noChangeArrowheads="1"/>
          </p:cNvPicPr>
          <p:nvPr/>
        </p:nvPicPr>
        <p:blipFill>
          <a:blip r:embed="rId2" cstate="print"/>
          <a:srcRect/>
          <a:stretch>
            <a:fillRect/>
          </a:stretch>
        </p:blipFill>
        <p:spPr bwMode="auto">
          <a:xfrm>
            <a:off x="3419872" y="3789040"/>
            <a:ext cx="5559290" cy="2686990"/>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4499992" y="2348880"/>
            <a:ext cx="1512168" cy="825785"/>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a:stretch>
            <a:fillRect/>
          </a:stretch>
        </p:blipFill>
        <p:spPr bwMode="auto">
          <a:xfrm>
            <a:off x="5868144" y="1844824"/>
            <a:ext cx="1318601" cy="720080"/>
          </a:xfrm>
          <a:prstGeom prst="rect">
            <a:avLst/>
          </a:prstGeom>
          <a:noFill/>
          <a:ln w="9525">
            <a:noFill/>
            <a:miter lim="800000"/>
            <a:headEnd/>
            <a:tailEnd/>
          </a:ln>
        </p:spPr>
      </p:pic>
      <p:pic>
        <p:nvPicPr>
          <p:cNvPr id="2050" name="Picture 2"/>
          <p:cNvPicPr>
            <a:picLocks noChangeAspect="1" noChangeArrowheads="1"/>
          </p:cNvPicPr>
          <p:nvPr/>
        </p:nvPicPr>
        <p:blipFill>
          <a:blip r:embed="rId5" cstate="print"/>
          <a:srcRect/>
          <a:stretch>
            <a:fillRect/>
          </a:stretch>
        </p:blipFill>
        <p:spPr bwMode="auto">
          <a:xfrm>
            <a:off x="7020272" y="2492896"/>
            <a:ext cx="1186741" cy="6480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2"/>
          <p:cNvGraphicFramePr/>
          <p:nvPr>
            <p:extLst>
              <p:ext uri="{D42A27DB-BD31-4B8C-83A1-F6EECF244321}">
                <p14:modId xmlns:p14="http://schemas.microsoft.com/office/powerpoint/2010/main" xmlns="" val="2104824998"/>
              </p:ext>
            </p:extLst>
          </p:nvPr>
        </p:nvGraphicFramePr>
        <p:xfrm>
          <a:off x="1143000" y="1371600"/>
          <a:ext cx="7010400" cy="469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3"/>
          <p:cNvSpPr txBox="1"/>
          <p:nvPr/>
        </p:nvSpPr>
        <p:spPr>
          <a:xfrm>
            <a:off x="533400" y="1524000"/>
            <a:ext cx="3894584" cy="369332"/>
          </a:xfrm>
          <a:prstGeom prst="rect">
            <a:avLst/>
          </a:prstGeom>
          <a:noFill/>
        </p:spPr>
        <p:txBody>
          <a:bodyPr wrap="square" rtlCol="0">
            <a:spAutoFit/>
          </a:bodyPr>
          <a:lstStyle/>
          <a:p>
            <a:r>
              <a:rPr kumimoji="1" lang="zh-CN" altLang="en-US" i="0" dirty="0" smtClean="0">
                <a:solidFill>
                  <a:srgbClr val="000000"/>
                </a:solidFill>
                <a:latin typeface="微软雅黑" pitchFamily="34" charset="-122"/>
                <a:ea typeface="微软雅黑" pitchFamily="34" charset="-122"/>
              </a:rPr>
              <a:t>以天猫的资源位管理为例：</a:t>
            </a:r>
            <a:endParaRPr kumimoji="1" lang="zh-CN" altLang="en-US" i="0" dirty="0">
              <a:solidFill>
                <a:srgbClr val="000000"/>
              </a:solidFill>
              <a:latin typeface="微软雅黑" pitchFamily="34" charset="-122"/>
              <a:ea typeface="微软雅黑" pitchFamily="34" charset="-122"/>
            </a:endParaRPr>
          </a:p>
        </p:txBody>
      </p:sp>
      <p:sp>
        <p:nvSpPr>
          <p:cNvPr id="7" name="上箭头 6"/>
          <p:cNvSpPr/>
          <p:nvPr/>
        </p:nvSpPr>
        <p:spPr bwMode="auto">
          <a:xfrm>
            <a:off x="4419600" y="3505200"/>
            <a:ext cx="381000" cy="381000"/>
          </a:xfrm>
          <a:prstGeom prst="upArrow">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200" b="0" i="0" u="none" strike="noStrike" cap="none" normalizeH="0" baseline="0" smtClean="0">
              <a:ln>
                <a:noFill/>
              </a:ln>
              <a:solidFill>
                <a:schemeClr val="tx1"/>
              </a:solidFill>
              <a:effectLst/>
              <a:latin typeface="Arial" charset="0"/>
              <a:ea typeface="新細明體" pitchFamily="18" charset="-120"/>
            </a:endParaRPr>
          </a:p>
        </p:txBody>
      </p:sp>
      <p:sp>
        <p:nvSpPr>
          <p:cNvPr id="9" name="TextBox 8"/>
          <p:cNvSpPr txBox="1"/>
          <p:nvPr/>
        </p:nvSpPr>
        <p:spPr>
          <a:xfrm>
            <a:off x="2555776" y="44624"/>
            <a:ext cx="5904656" cy="954107"/>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资源位的货币化管理、资源分配</a:t>
            </a:r>
            <a:r>
              <a:rPr lang="en-US" altLang="en-US" sz="2800" b="1" dirty="0" smtClean="0">
                <a:solidFill>
                  <a:schemeClr val="bg1"/>
                </a:solidFill>
                <a:latin typeface="微软雅黑" pitchFamily="34" charset="-122"/>
                <a:ea typeface="微软雅黑" pitchFamily="34" charset="-122"/>
              </a:rPr>
              <a:t>及投放使用</a:t>
            </a:r>
            <a:r>
              <a:rPr lang="zh-CN" altLang="en-US" sz="2800" b="1" dirty="0" smtClean="0">
                <a:solidFill>
                  <a:schemeClr val="bg1"/>
                </a:solidFill>
                <a:latin typeface="微软雅黑" pitchFamily="34" charset="-122"/>
                <a:ea typeface="微软雅黑" pitchFamily="34" charset="-122"/>
              </a:rPr>
              <a:t>流程</a:t>
            </a:r>
            <a:endParaRPr lang="zh-CN" altLang="en-US" sz="2800"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95536" y="2564904"/>
            <a:ext cx="8229600" cy="1728192"/>
          </a:xfrm>
          <a:prstGeom prst="rect">
            <a:avLst/>
          </a:prstGeom>
        </p:spPr>
        <p:txBody>
          <a:bodyPr/>
          <a:lstStyle/>
          <a:p>
            <a:pPr marL="342900" marR="0" lvl="0" indent="-342900" algn="ctr" defTabSz="914400" rtl="0" eaLnBrk="1" fontAlgn="auto" latinLnBrk="0" hangingPunct="1">
              <a:lnSpc>
                <a:spcPct val="150000"/>
              </a:lnSpc>
              <a:spcBef>
                <a:spcPct val="20000"/>
              </a:spcBef>
              <a:spcAft>
                <a:spcPts val="0"/>
              </a:spcAft>
              <a:buClrTx/>
              <a:buSzTx/>
              <a:tabLst/>
              <a:defRPr/>
            </a:pPr>
            <a:r>
              <a:rPr lang="zh-CN" altLang="en-US" sz="6000" dirty="0" smtClean="0">
                <a:latin typeface="微软雅黑" pitchFamily="34" charset="-122"/>
                <a:ea typeface="微软雅黑" pitchFamily="34" charset="-122"/>
              </a:rPr>
              <a:t>谢谢！</a:t>
            </a:r>
            <a:endParaRPr kumimoji="0" lang="en-US" altLang="zh-CN" sz="6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p:cNvSpPr>
          <p:nvPr/>
        </p:nvSpPr>
        <p:spPr>
          <a:xfrm>
            <a:off x="228600" y="1484784"/>
            <a:ext cx="8686800" cy="4824536"/>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32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lang="zh-CN" altLang="en-US" sz="2800" dirty="0" smtClean="0">
                <a:latin typeface="微软雅黑" pitchFamily="34" charset="-122"/>
                <a:ea typeface="微软雅黑" pitchFamily="34" charset="-122"/>
              </a:rPr>
              <a:t>流量</a:t>
            </a:r>
            <a:r>
              <a:rPr lang="en-US"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网站生存之本</a:t>
            </a:r>
            <a:endParaRPr kumimoji="0" lang="zh-CN" altLang="en-US" sz="28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sz="1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lang="en-US" altLang="zh-CN" sz="2000" dirty="0" smtClean="0">
                <a:latin typeface="微软雅黑" pitchFamily="34" charset="-122"/>
                <a:ea typeface="微软雅黑" pitchFamily="34" charset="-122"/>
              </a:rPr>
              <a:t>ALEXA</a:t>
            </a:r>
            <a:r>
              <a:rPr lang="zh-CN" altLang="en-US" sz="2000" dirty="0" smtClean="0">
                <a:latin typeface="微软雅黑" pitchFamily="34" charset="-122"/>
                <a:ea typeface="微软雅黑" pitchFamily="34" charset="-122"/>
              </a:rPr>
              <a:t>网站排名工具</a:t>
            </a:r>
            <a:endParaRPr kumimoji="0" lang="zh-CN" alt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lang="en-US" altLang="zh-CN" sz="2000" dirty="0" smtClean="0">
                <a:latin typeface="微软雅黑" pitchFamily="34" charset="-122"/>
                <a:ea typeface="微软雅黑" pitchFamily="34" charset="-122"/>
              </a:rPr>
              <a:t>GA</a:t>
            </a:r>
            <a:r>
              <a:rPr lang="zh-CN" altLang="en-US" sz="2000" dirty="0" smtClean="0">
                <a:latin typeface="微软雅黑" pitchFamily="34" charset="-122"/>
                <a:ea typeface="微软雅黑" pitchFamily="34" charset="-122"/>
              </a:rPr>
              <a:t>、百度统计、</a:t>
            </a:r>
            <a:r>
              <a:rPr lang="en-US" altLang="zh-CN" sz="2000" dirty="0" smtClean="0">
                <a:latin typeface="微软雅黑" pitchFamily="34" charset="-122"/>
                <a:ea typeface="微软雅黑" pitchFamily="34" charset="-122"/>
              </a:rPr>
              <a:t>CNZZ</a:t>
            </a:r>
            <a:endParaRPr kumimoji="0" lang="zh-CN" alt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lang="en-US" altLang="zh-CN" sz="2000" dirty="0" smtClean="0">
                <a:latin typeface="微软雅黑" pitchFamily="34" charset="-122"/>
                <a:ea typeface="微软雅黑" pitchFamily="34" charset="-122"/>
              </a:rPr>
              <a:t>SEO</a:t>
            </a:r>
            <a:r>
              <a:rPr lang="zh-CN" altLang="en-US" sz="2000" dirty="0" smtClean="0">
                <a:latin typeface="微软雅黑" pitchFamily="34" charset="-122"/>
                <a:ea typeface="微软雅黑" pitchFamily="34" charset="-122"/>
              </a:rPr>
              <a:t>和广告引流</a:t>
            </a:r>
            <a:endParaRPr kumimoji="0" lang="zh-CN" alt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1143000" marR="0" lvl="2" indent="-228600" algn="l" defTabSz="914400" rtl="0" eaLnBrk="1" fontAlgn="auto" latinLnBrk="0" hangingPunct="1">
              <a:lnSpc>
                <a:spcPct val="100000"/>
              </a:lnSpc>
              <a:spcBef>
                <a:spcPct val="20000"/>
              </a:spcBef>
              <a:spcAft>
                <a:spcPts val="0"/>
              </a:spcAft>
              <a:buClrTx/>
              <a:buSzTx/>
              <a:buFont typeface="Arial" charset="0"/>
              <a:buNone/>
              <a:tabLst/>
              <a:defRPr/>
            </a:pPr>
            <a:endParaRPr kumimoji="0" lang="zh-CN" altLang="en-US"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charset="0"/>
              <a:buNone/>
              <a:tabLst/>
              <a:defRPr/>
            </a:pPr>
            <a:endParaRPr kumimoji="0" lang="zh-CN" altLang="en-US" sz="2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sz="28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 name="TextBox 2"/>
          <p:cNvSpPr txBox="1"/>
          <p:nvPr/>
        </p:nvSpPr>
        <p:spPr>
          <a:xfrm>
            <a:off x="2915816" y="313492"/>
            <a:ext cx="5544616" cy="523220"/>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互联网对流量的执着</a:t>
            </a:r>
            <a:endParaRPr lang="zh-CN" altLang="en-US" sz="2800" b="1" dirty="0">
              <a:solidFill>
                <a:schemeClr val="bg1"/>
              </a:solidFill>
              <a:latin typeface="微软雅黑" pitchFamily="34" charset="-122"/>
              <a:ea typeface="微软雅黑" pitchFamily="34" charset="-122"/>
            </a:endParaRPr>
          </a:p>
        </p:txBody>
      </p:sp>
      <p:pic>
        <p:nvPicPr>
          <p:cNvPr id="4" name="Picture 4"/>
          <p:cNvPicPr>
            <a:picLocks noChangeAspect="1" noChangeArrowheads="1"/>
          </p:cNvPicPr>
          <p:nvPr/>
        </p:nvPicPr>
        <p:blipFill>
          <a:blip r:embed="rId2" cstate="print"/>
          <a:srcRect/>
          <a:stretch>
            <a:fillRect/>
          </a:stretch>
        </p:blipFill>
        <p:spPr bwMode="auto">
          <a:xfrm>
            <a:off x="3419872" y="3429000"/>
            <a:ext cx="5190728" cy="28660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5816" y="313492"/>
            <a:ext cx="5544616" cy="523220"/>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问题</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怎么有效使用流量</a:t>
            </a:r>
            <a:endParaRPr lang="zh-CN" altLang="en-US" sz="2800" b="1" dirty="0">
              <a:solidFill>
                <a:schemeClr val="bg1"/>
              </a:solidFill>
              <a:latin typeface="微软雅黑" pitchFamily="34" charset="-122"/>
              <a:ea typeface="微软雅黑" pitchFamily="34" charset="-122"/>
            </a:endParaRPr>
          </a:p>
        </p:txBody>
      </p:sp>
      <p:sp>
        <p:nvSpPr>
          <p:cNvPr id="3" name="TextBox 2"/>
          <p:cNvSpPr txBox="1"/>
          <p:nvPr/>
        </p:nvSpPr>
        <p:spPr>
          <a:xfrm>
            <a:off x="899592" y="3140968"/>
            <a:ext cx="7560840" cy="523220"/>
          </a:xfrm>
          <a:prstGeom prst="rect">
            <a:avLst/>
          </a:prstGeom>
          <a:noFill/>
        </p:spPr>
        <p:txBody>
          <a:bodyPr wrap="square" rtlCol="0">
            <a:spAutoFit/>
          </a:bodyPr>
          <a:lstStyle/>
          <a:p>
            <a:r>
              <a:rPr lang="zh-CN" altLang="en-US" sz="2800" b="1" dirty="0" smtClean="0">
                <a:latin typeface="微软雅黑" pitchFamily="34" charset="-122"/>
                <a:ea typeface="微软雅黑" pitchFamily="34" charset="-122"/>
              </a:rPr>
              <a:t>当流量引入后，我们该怎么有效使用流量？？</a:t>
            </a:r>
            <a:endParaRPr lang="zh-CN" altLang="en-US" sz="2800" b="1" dirty="0">
              <a:latin typeface="微软雅黑" pitchFamily="34" charset="-122"/>
              <a:ea typeface="微软雅黑" pitchFamily="34" charset="-122"/>
            </a:endParaRPr>
          </a:p>
        </p:txBody>
      </p:sp>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15816" y="313492"/>
            <a:ext cx="5544616" cy="523220"/>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文档结构图</a:t>
            </a:r>
            <a:endParaRPr lang="zh-CN" altLang="en-US" sz="2800" b="1" dirty="0">
              <a:solidFill>
                <a:schemeClr val="bg1"/>
              </a:solidFill>
              <a:latin typeface="微软雅黑" pitchFamily="34" charset="-122"/>
              <a:ea typeface="微软雅黑" pitchFamily="34" charset="-122"/>
            </a:endParaRPr>
          </a:p>
        </p:txBody>
      </p:sp>
      <p:sp>
        <p:nvSpPr>
          <p:cNvPr id="7" name="内容占位符 2"/>
          <p:cNvSpPr txBox="1">
            <a:spLocks/>
          </p:cNvSpPr>
          <p:nvPr/>
        </p:nvSpPr>
        <p:spPr>
          <a:xfrm>
            <a:off x="755576" y="1484784"/>
            <a:ext cx="7855024" cy="4992216"/>
          </a:xfrm>
          <a:prstGeom prst="rect">
            <a:avLst/>
          </a:prstGeom>
        </p:spPr>
        <p:txBody>
          <a:bodyPr vert="horz" lIns="91440" tIns="45720" rIns="91440" bIns="45720" rtlCol="0">
            <a:noAutofit/>
          </a:bodyPr>
          <a:lstStyle/>
          <a:p>
            <a:pPr lvl="0" fontAlgn="auto">
              <a:lnSpc>
                <a:spcPct val="150000"/>
              </a:lnSpc>
              <a:spcBef>
                <a:spcPct val="20000"/>
              </a:spcBef>
              <a:spcAft>
                <a:spcPts val="0"/>
              </a:spcAft>
              <a:buFont typeface="Arial" pitchFamily="34" charset="0"/>
              <a:buChar char="•"/>
            </a:pPr>
            <a:r>
              <a:rPr lang="zh-CN" altLang="zh-CN" sz="2800" dirty="0" smtClean="0">
                <a:latin typeface="微软雅黑" pitchFamily="34" charset="-122"/>
                <a:ea typeface="微软雅黑" pitchFamily="34" charset="-122"/>
              </a:rPr>
              <a:t>信念—互联网对流量的执着</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现状</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淘宝流量现状和使用情况</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启发</a:t>
            </a:r>
            <a:r>
              <a:rPr lang="zh-CN" altLang="zh-CN" sz="2800" dirty="0" smtClean="0">
                <a:latin typeface="微软雅黑" pitchFamily="34" charset="-122"/>
                <a:ea typeface="微软雅黑" pitchFamily="34" charset="-122"/>
              </a:rPr>
              <a:t>—土地户籍制带来的启发</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实现</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流量的统一标记和管理</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应用</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流量的效果评估和数据应用</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展望</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流量的精细化运营</a:t>
            </a:r>
            <a:endParaRPr kumimoji="0" lang="en-US" altLang="zh-CN" sz="28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楷体"/>
            </a:endParaRPr>
          </a:p>
        </p:txBody>
      </p:sp>
      <p:sp>
        <p:nvSpPr>
          <p:cNvPr id="8" name="右箭头 7"/>
          <p:cNvSpPr/>
          <p:nvPr/>
        </p:nvSpPr>
        <p:spPr>
          <a:xfrm>
            <a:off x="755576" y="2303512"/>
            <a:ext cx="6624736" cy="549424"/>
          </a:xfrm>
          <a:prstGeom prst="rightArrow">
            <a:avLst>
              <a:gd name="adj1" fmla="val 100000"/>
              <a:gd name="adj2" fmla="val 244462"/>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5816" y="313492"/>
            <a:ext cx="5544616" cy="523220"/>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现状</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淘宝流量现状</a:t>
            </a:r>
            <a:endParaRPr lang="zh-CN" altLang="en-US" sz="2800" b="1" dirty="0">
              <a:solidFill>
                <a:schemeClr val="bg1"/>
              </a:solidFill>
              <a:latin typeface="微软雅黑" pitchFamily="34" charset="-122"/>
              <a:ea typeface="微软雅黑" pitchFamily="34" charset="-122"/>
            </a:endParaRPr>
          </a:p>
        </p:txBody>
      </p:sp>
      <p:sp>
        <p:nvSpPr>
          <p:cNvPr id="5" name="内容占位符 2"/>
          <p:cNvSpPr txBox="1">
            <a:spLocks/>
          </p:cNvSpPr>
          <p:nvPr/>
        </p:nvSpPr>
        <p:spPr>
          <a:xfrm>
            <a:off x="457200" y="1268760"/>
            <a:ext cx="8219256" cy="3888432"/>
          </a:xfrm>
          <a:prstGeom prst="rect">
            <a:avLst/>
          </a:prstGeom>
        </p:spPr>
        <p:txBody>
          <a:bodyPr/>
          <a:lstStyle/>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sz="2000" dirty="0" smtClean="0">
                <a:latin typeface="微软雅黑" pitchFamily="34" charset="-122"/>
                <a:ea typeface="微软雅黑" pitchFamily="34" charset="-122"/>
              </a:rPr>
              <a:t>淘宝的流量现状</a:t>
            </a:r>
            <a:endParaRPr kumimoji="0" 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每日</a:t>
            </a:r>
            <a:r>
              <a:rPr kumimoji="0" lang="en-US" altLang="zh-CN"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30</a:t>
            </a:r>
            <a:r>
              <a:rPr kumimoji="0" lang="zh-CN" alt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亿</a:t>
            </a:r>
            <a:r>
              <a:rPr lang="zh-CN" altLang="en-US" sz="2000" dirty="0" smtClean="0">
                <a:latin typeface="微软雅黑" pitchFamily="34" charset="-122"/>
                <a:ea typeface="微软雅黑" pitchFamily="34" charset="-122"/>
              </a:rPr>
              <a:t>页面访问日志</a:t>
            </a:r>
            <a:r>
              <a:rPr kumimoji="0" lang="zh-CN" alt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altLang="zh-CN"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70</a:t>
            </a:r>
            <a:r>
              <a:rPr kumimoji="0" lang="zh-CN" alt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多亿的交互动作类日志，</a:t>
            </a:r>
            <a:r>
              <a:rPr kumimoji="0" lang="en-US" altLang="zh-CN"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40</a:t>
            </a:r>
            <a:r>
              <a:rPr kumimoji="0" lang="zh-CN" alt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亿广告牌日志</a:t>
            </a: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淘宝</a:t>
            </a:r>
            <a:r>
              <a:rPr lang="zh-CN" altLang="en-US" sz="2000" dirty="0" smtClean="0">
                <a:latin typeface="微软雅黑" pitchFamily="34" charset="-122"/>
                <a:ea typeface="微软雅黑" pitchFamily="34" charset="-122"/>
              </a:rPr>
              <a:t>首页日均</a:t>
            </a:r>
            <a:r>
              <a:rPr lang="en-US" altLang="zh-CN" sz="2000" dirty="0" smtClean="0">
                <a:latin typeface="微软雅黑" pitchFamily="34" charset="-122"/>
                <a:ea typeface="微软雅黑" pitchFamily="34" charset="-122"/>
              </a:rPr>
              <a:t>1</a:t>
            </a:r>
            <a:r>
              <a:rPr lang="zh-CN" altLang="en-US" sz="2000" dirty="0" smtClean="0">
                <a:latin typeface="微软雅黑" pitchFamily="34" charset="-122"/>
                <a:ea typeface="微软雅黑" pitchFamily="34" charset="-122"/>
              </a:rPr>
              <a:t>亿多</a:t>
            </a:r>
            <a:r>
              <a:rPr lang="en-US" altLang="zh-CN" sz="2000" dirty="0" smtClean="0">
                <a:latin typeface="微软雅黑" pitchFamily="34" charset="-122"/>
                <a:ea typeface="微软雅黑" pitchFamily="34" charset="-122"/>
              </a:rPr>
              <a:t>PV</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4</a:t>
            </a:r>
            <a:r>
              <a:rPr lang="zh-CN" altLang="en-US" sz="2000" dirty="0" smtClean="0">
                <a:latin typeface="微软雅黑" pitchFamily="34" charset="-122"/>
                <a:ea typeface="微软雅黑" pitchFamily="34" charset="-122"/>
              </a:rPr>
              <a:t>千万</a:t>
            </a:r>
            <a:r>
              <a:rPr lang="en-US" altLang="zh-CN" sz="2000" dirty="0" smtClean="0">
                <a:latin typeface="微软雅黑" pitchFamily="34" charset="-122"/>
                <a:ea typeface="微软雅黑" pitchFamily="34" charset="-122"/>
              </a:rPr>
              <a:t>UV</a:t>
            </a:r>
            <a:endParaRPr kumimoji="0" 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sz="2000" dirty="0" smtClean="0">
                <a:latin typeface="微软雅黑" pitchFamily="34" charset="-122"/>
                <a:ea typeface="微软雅黑" pitchFamily="34" charset="-122"/>
              </a:rPr>
              <a:t>原始日志文件每天新增</a:t>
            </a:r>
            <a:r>
              <a:rPr lang="en-US" altLang="zh-CN" sz="2000" dirty="0" smtClean="0">
                <a:latin typeface="微软雅黑" pitchFamily="34" charset="-122"/>
                <a:ea typeface="微软雅黑" pitchFamily="34" charset="-122"/>
              </a:rPr>
              <a:t>2.5T</a:t>
            </a: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sz="2000" dirty="0" smtClean="0">
                <a:latin typeface="微软雅黑" pitchFamily="34" charset="-122"/>
                <a:ea typeface="微软雅黑" pitchFamily="34" charset="-122"/>
              </a:rPr>
              <a:t>云梯</a:t>
            </a:r>
            <a:r>
              <a:rPr lang="en-US" altLang="zh-CN" sz="2000" dirty="0" smtClean="0">
                <a:latin typeface="微软雅黑" pitchFamily="34" charset="-122"/>
                <a:ea typeface="微软雅黑" pitchFamily="34" charset="-122"/>
              </a:rPr>
              <a:t>1</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5000</a:t>
            </a:r>
            <a:r>
              <a:rPr lang="zh-CN" altLang="en-US" sz="2000" dirty="0" smtClean="0">
                <a:latin typeface="微软雅黑" pitchFamily="34" charset="-122"/>
                <a:ea typeface="微软雅黑" pitchFamily="34" charset="-122"/>
              </a:rPr>
              <a:t>台集群，日志相关作业消耗云梯</a:t>
            </a:r>
            <a:r>
              <a:rPr lang="en-US" altLang="zh-CN" sz="2000" dirty="0" smtClean="0">
                <a:latin typeface="微软雅黑" pitchFamily="34" charset="-122"/>
                <a:ea typeface="微软雅黑" pitchFamily="34" charset="-122"/>
              </a:rPr>
              <a:t>60%</a:t>
            </a:r>
            <a:r>
              <a:rPr lang="zh-CN" altLang="en-US" sz="2000" dirty="0" smtClean="0">
                <a:latin typeface="微软雅黑" pitchFamily="34" charset="-122"/>
                <a:ea typeface="微软雅黑" pitchFamily="34" charset="-122"/>
              </a:rPr>
              <a:t>以上的计算资源</a:t>
            </a:r>
            <a:endParaRPr kumimoji="0" 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15816" y="313492"/>
            <a:ext cx="5544616" cy="523220"/>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现状</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流量的粗放式运营</a:t>
            </a:r>
            <a:endParaRPr lang="zh-CN" altLang="en-US" sz="2800" b="1" dirty="0">
              <a:solidFill>
                <a:schemeClr val="bg1"/>
              </a:solidFill>
              <a:latin typeface="微软雅黑" pitchFamily="34" charset="-122"/>
              <a:ea typeface="微软雅黑" pitchFamily="34" charset="-122"/>
            </a:endParaRPr>
          </a:p>
        </p:txBody>
      </p:sp>
      <p:sp>
        <p:nvSpPr>
          <p:cNvPr id="5" name="内容占位符 2"/>
          <p:cNvSpPr txBox="1">
            <a:spLocks/>
          </p:cNvSpPr>
          <p:nvPr/>
        </p:nvSpPr>
        <p:spPr>
          <a:xfrm>
            <a:off x="457200" y="1268760"/>
            <a:ext cx="8219256" cy="3240360"/>
          </a:xfrm>
          <a:prstGeom prst="rect">
            <a:avLst/>
          </a:prstGeom>
        </p:spPr>
        <p:txBody>
          <a:bodyPr/>
          <a:lstStyle/>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sz="2400" dirty="0" smtClean="0">
                <a:latin typeface="微软雅黑" pitchFamily="34" charset="-122"/>
                <a:ea typeface="微软雅黑" pitchFamily="34" charset="-122"/>
              </a:rPr>
              <a:t>流量运营的计划经济时代</a:t>
            </a:r>
            <a:endPar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sz="2000" noProof="0" dirty="0" smtClean="0">
                <a:latin typeface="微软雅黑" pitchFamily="34" charset="-122"/>
                <a:ea typeface="微软雅黑" pitchFamily="34" charset="-122"/>
              </a:rPr>
              <a:t>大锅饭</a:t>
            </a:r>
            <a:endParaRPr lang="en-US" altLang="zh-CN" sz="2000" noProof="0" dirty="0" smtClean="0">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拍脑袋</a:t>
            </a:r>
            <a:endParaRPr kumimoji="0" lang="en-US" altLang="zh-CN"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sz="2000" noProof="0" dirty="0" smtClean="0">
                <a:latin typeface="微软雅黑" pitchFamily="34" charset="-122"/>
                <a:ea typeface="微软雅黑" pitchFamily="34" charset="-122"/>
              </a:rPr>
              <a:t>统一排期</a:t>
            </a:r>
            <a:endParaRPr kumimoji="0" 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p:txBody>
      </p:sp>
      <p:pic>
        <p:nvPicPr>
          <p:cNvPr id="6" name="Picture 10"/>
          <p:cNvPicPr>
            <a:picLocks noChangeAspect="1" noChangeArrowheads="1"/>
          </p:cNvPicPr>
          <p:nvPr/>
        </p:nvPicPr>
        <p:blipFill>
          <a:blip r:embed="rId2" cstate="print"/>
          <a:srcRect/>
          <a:stretch>
            <a:fillRect/>
          </a:stretch>
        </p:blipFill>
        <p:spPr bwMode="auto">
          <a:xfrm>
            <a:off x="5436096" y="2060848"/>
            <a:ext cx="1464320" cy="1631397"/>
          </a:xfrm>
          <a:prstGeom prst="rect">
            <a:avLst/>
          </a:prstGeom>
          <a:noFill/>
          <a:ln w="9525">
            <a:noFill/>
            <a:miter lim="800000"/>
            <a:headEnd/>
            <a:tailEnd/>
          </a:ln>
        </p:spPr>
      </p:pic>
      <p:pic>
        <p:nvPicPr>
          <p:cNvPr id="7" name="Picture 12"/>
          <p:cNvPicPr>
            <a:picLocks noChangeAspect="1" noChangeArrowheads="1"/>
          </p:cNvPicPr>
          <p:nvPr/>
        </p:nvPicPr>
        <p:blipFill>
          <a:blip r:embed="rId3" cstate="print"/>
          <a:srcRect/>
          <a:stretch>
            <a:fillRect/>
          </a:stretch>
        </p:blipFill>
        <p:spPr bwMode="auto">
          <a:xfrm>
            <a:off x="7164288" y="1340768"/>
            <a:ext cx="2189931" cy="2069162"/>
          </a:xfrm>
          <a:prstGeom prst="rect">
            <a:avLst/>
          </a:prstGeom>
          <a:noFill/>
          <a:ln w="9525">
            <a:noFill/>
            <a:miter lim="800000"/>
            <a:headEnd/>
            <a:tailEnd/>
          </a:ln>
        </p:spPr>
      </p:pic>
      <p:pic>
        <p:nvPicPr>
          <p:cNvPr id="8" name="Picture 11"/>
          <p:cNvPicPr>
            <a:picLocks noChangeAspect="1" noChangeArrowheads="1"/>
          </p:cNvPicPr>
          <p:nvPr/>
        </p:nvPicPr>
        <p:blipFill>
          <a:blip r:embed="rId4" cstate="print"/>
          <a:srcRect/>
          <a:stretch>
            <a:fillRect/>
          </a:stretch>
        </p:blipFill>
        <p:spPr bwMode="auto">
          <a:xfrm>
            <a:off x="2555776" y="1916832"/>
            <a:ext cx="1048753" cy="1126602"/>
          </a:xfrm>
          <a:prstGeom prst="rect">
            <a:avLst/>
          </a:prstGeom>
          <a:noFill/>
          <a:ln w="9525">
            <a:noFill/>
            <a:miter lim="800000"/>
            <a:headEnd/>
            <a:tailEnd/>
          </a:ln>
        </p:spPr>
      </p:pic>
      <p:pic>
        <p:nvPicPr>
          <p:cNvPr id="9" name="Picture 14"/>
          <p:cNvPicPr>
            <a:picLocks noChangeAspect="1" noChangeArrowheads="1"/>
          </p:cNvPicPr>
          <p:nvPr/>
        </p:nvPicPr>
        <p:blipFill>
          <a:blip r:embed="rId5" cstate="print"/>
          <a:srcRect/>
          <a:stretch>
            <a:fillRect/>
          </a:stretch>
        </p:blipFill>
        <p:spPr bwMode="auto">
          <a:xfrm>
            <a:off x="3707904" y="1916832"/>
            <a:ext cx="1805693" cy="1701368"/>
          </a:xfrm>
          <a:prstGeom prst="rect">
            <a:avLst/>
          </a:prstGeom>
          <a:noFill/>
          <a:ln w="9525">
            <a:noFill/>
            <a:miter lim="800000"/>
            <a:headEnd/>
            <a:tailEnd/>
          </a:ln>
        </p:spPr>
      </p:pic>
      <p:pic>
        <p:nvPicPr>
          <p:cNvPr id="10" name="Picture 7"/>
          <p:cNvPicPr>
            <a:picLocks noChangeAspect="1" noChangeArrowheads="1"/>
          </p:cNvPicPr>
          <p:nvPr/>
        </p:nvPicPr>
        <p:blipFill>
          <a:blip r:embed="rId6" cstate="print"/>
          <a:srcRect/>
          <a:stretch>
            <a:fillRect/>
          </a:stretch>
        </p:blipFill>
        <p:spPr bwMode="auto">
          <a:xfrm>
            <a:off x="6844309" y="3062337"/>
            <a:ext cx="2336203" cy="3716258"/>
          </a:xfrm>
          <a:prstGeom prst="rect">
            <a:avLst/>
          </a:prstGeom>
          <a:noFill/>
          <a:ln w="9525">
            <a:noFill/>
            <a:miter lim="800000"/>
            <a:headEnd/>
            <a:tailEnd/>
          </a:ln>
        </p:spPr>
      </p:pic>
      <p:pic>
        <p:nvPicPr>
          <p:cNvPr id="11" name="Picture 6"/>
          <p:cNvPicPr>
            <a:picLocks noChangeAspect="1" noChangeArrowheads="1"/>
          </p:cNvPicPr>
          <p:nvPr/>
        </p:nvPicPr>
        <p:blipFill>
          <a:blip r:embed="rId7" cstate="print"/>
          <a:srcRect/>
          <a:stretch>
            <a:fillRect/>
          </a:stretch>
        </p:blipFill>
        <p:spPr bwMode="auto">
          <a:xfrm>
            <a:off x="2413049" y="2770643"/>
            <a:ext cx="1992897" cy="4042733"/>
          </a:xfrm>
          <a:prstGeom prst="rect">
            <a:avLst/>
          </a:prstGeom>
          <a:noFill/>
          <a:ln w="9525">
            <a:noFill/>
            <a:miter lim="800000"/>
            <a:headEnd/>
            <a:tailEnd/>
          </a:ln>
        </p:spPr>
      </p:pic>
      <p:pic>
        <p:nvPicPr>
          <p:cNvPr id="12" name="Picture 4"/>
          <p:cNvPicPr>
            <a:picLocks noChangeAspect="1" noChangeArrowheads="1"/>
          </p:cNvPicPr>
          <p:nvPr/>
        </p:nvPicPr>
        <p:blipFill>
          <a:blip r:embed="rId8" cstate="print"/>
          <a:srcRect/>
          <a:stretch>
            <a:fillRect/>
          </a:stretch>
        </p:blipFill>
        <p:spPr bwMode="auto">
          <a:xfrm>
            <a:off x="5517570" y="3573016"/>
            <a:ext cx="1934750" cy="3174975"/>
          </a:xfrm>
          <a:prstGeom prst="rect">
            <a:avLst/>
          </a:prstGeom>
          <a:noFill/>
          <a:ln w="9525">
            <a:noFill/>
            <a:miter lim="800000"/>
            <a:headEnd/>
            <a:tailEnd/>
          </a:ln>
        </p:spPr>
      </p:pic>
      <p:pic>
        <p:nvPicPr>
          <p:cNvPr id="13" name="Picture 5"/>
          <p:cNvPicPr>
            <a:picLocks noChangeAspect="1" noChangeArrowheads="1"/>
          </p:cNvPicPr>
          <p:nvPr/>
        </p:nvPicPr>
        <p:blipFill>
          <a:blip r:embed="rId9" cstate="print"/>
          <a:srcRect/>
          <a:stretch>
            <a:fillRect/>
          </a:stretch>
        </p:blipFill>
        <p:spPr bwMode="auto">
          <a:xfrm>
            <a:off x="3720010" y="3134345"/>
            <a:ext cx="2513519" cy="363658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10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300"/>
                            </p:stCondLst>
                            <p:childTnLst>
                              <p:par>
                                <p:cTn id="10" presetID="6" presetClass="emph" presetSubtype="0" fill="hold" nodeType="afterEffect">
                                  <p:stCondLst>
                                    <p:cond delay="0"/>
                                  </p:stCondLst>
                                  <p:childTnLst>
                                    <p:animScale>
                                      <p:cBhvr>
                                        <p:cTn id="11" dur="100" fill="hold"/>
                                        <p:tgtEl>
                                          <p:spTgt spid="6"/>
                                        </p:tgtEl>
                                      </p:cBhvr>
                                      <p:by x="95000" y="95000"/>
                                    </p:animScale>
                                  </p:childTnLst>
                                </p:cTn>
                              </p:par>
                              <p:par>
                                <p:cTn id="12" presetID="23" presetClass="entr" presetSubtype="16" fill="hold" nodeType="withEffect">
                                  <p:stCondLst>
                                    <p:cond delay="100"/>
                                  </p:stCondLst>
                                  <p:childTnLst>
                                    <p:set>
                                      <p:cBhvr>
                                        <p:cTn id="13" dur="1" fill="hold">
                                          <p:stCondLst>
                                            <p:cond delay="0"/>
                                          </p:stCondLst>
                                        </p:cTn>
                                        <p:tgtEl>
                                          <p:spTgt spid="7"/>
                                        </p:tgtEl>
                                        <p:attrNameLst>
                                          <p:attrName>style.visibility</p:attrName>
                                        </p:attrNameLst>
                                      </p:cBhvr>
                                      <p:to>
                                        <p:strVal val="visible"/>
                                      </p:to>
                                    </p:set>
                                    <p:anim calcmode="lin" valueType="num">
                                      <p:cBhvr>
                                        <p:cTn id="14" dur="200" fill="hold"/>
                                        <p:tgtEl>
                                          <p:spTgt spid="7"/>
                                        </p:tgtEl>
                                        <p:attrNameLst>
                                          <p:attrName>ppt_w</p:attrName>
                                        </p:attrNameLst>
                                      </p:cBhvr>
                                      <p:tavLst>
                                        <p:tav tm="0">
                                          <p:val>
                                            <p:fltVal val="0"/>
                                          </p:val>
                                        </p:tav>
                                        <p:tav tm="100000">
                                          <p:val>
                                            <p:strVal val="#ppt_w"/>
                                          </p:val>
                                        </p:tav>
                                      </p:tavLst>
                                    </p:anim>
                                    <p:anim calcmode="lin" valueType="num">
                                      <p:cBhvr>
                                        <p:cTn id="15" dur="200" fill="hold"/>
                                        <p:tgtEl>
                                          <p:spTgt spid="7"/>
                                        </p:tgtEl>
                                        <p:attrNameLst>
                                          <p:attrName>ppt_h</p:attrName>
                                        </p:attrNameLst>
                                      </p:cBhvr>
                                      <p:tavLst>
                                        <p:tav tm="0">
                                          <p:val>
                                            <p:fltVal val="0"/>
                                          </p:val>
                                        </p:tav>
                                        <p:tav tm="100000">
                                          <p:val>
                                            <p:strVal val="#ppt_h"/>
                                          </p:val>
                                        </p:tav>
                                      </p:tavLst>
                                    </p:anim>
                                  </p:childTnLst>
                                </p:cTn>
                              </p:par>
                              <p:par>
                                <p:cTn id="16" presetID="6" presetClass="emph" presetSubtype="0" fill="hold" nodeType="withEffect">
                                  <p:stCondLst>
                                    <p:cond delay="300"/>
                                  </p:stCondLst>
                                  <p:childTnLst>
                                    <p:animScale>
                                      <p:cBhvr>
                                        <p:cTn id="17" dur="100" fill="hold"/>
                                        <p:tgtEl>
                                          <p:spTgt spid="7"/>
                                        </p:tgtEl>
                                      </p:cBhvr>
                                      <p:by x="95000" y="95000"/>
                                    </p:animScale>
                                  </p:childTnLst>
                                </p:cTn>
                              </p:par>
                              <p:par>
                                <p:cTn id="18" presetID="2" presetClass="entr" presetSubtype="4" accel="2000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1+#ppt_h/2"/>
                                          </p:val>
                                        </p:tav>
                                        <p:tav tm="100000">
                                          <p:val>
                                            <p:strVal val="#ppt_y"/>
                                          </p:val>
                                        </p:tav>
                                      </p:tavLst>
                                    </p:anim>
                                  </p:childTnLst>
                                </p:cTn>
                              </p:par>
                              <p:par>
                                <p:cTn id="22" presetID="2" presetClass="entr" presetSubtype="4" accel="2000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accel="2000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accel="2000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1+#ppt_h/2"/>
                                          </p:val>
                                        </p:tav>
                                        <p:tav tm="100000">
                                          <p:val>
                                            <p:strVal val="#ppt_y"/>
                                          </p:val>
                                        </p:tav>
                                      </p:tavLst>
                                    </p:anim>
                                  </p:childTnLst>
                                </p:cTn>
                              </p:par>
                            </p:childTnLst>
                          </p:cTn>
                        </p:par>
                        <p:par>
                          <p:cTn id="34" fill="hold">
                            <p:stCondLst>
                              <p:cond delay="1300"/>
                            </p:stCondLst>
                            <p:childTnLst>
                              <p:par>
                                <p:cTn id="35" presetID="23" presetClass="entr" presetSubtype="16"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200" fill="hold"/>
                                        <p:tgtEl>
                                          <p:spTgt spid="8"/>
                                        </p:tgtEl>
                                        <p:attrNameLst>
                                          <p:attrName>ppt_w</p:attrName>
                                        </p:attrNameLst>
                                      </p:cBhvr>
                                      <p:tavLst>
                                        <p:tav tm="0">
                                          <p:val>
                                            <p:fltVal val="0"/>
                                          </p:val>
                                        </p:tav>
                                        <p:tav tm="100000">
                                          <p:val>
                                            <p:strVal val="#ppt_w"/>
                                          </p:val>
                                        </p:tav>
                                      </p:tavLst>
                                    </p:anim>
                                    <p:anim calcmode="lin" valueType="num">
                                      <p:cBhvr>
                                        <p:cTn id="38" dur="200" fill="hold"/>
                                        <p:tgtEl>
                                          <p:spTgt spid="8"/>
                                        </p:tgtEl>
                                        <p:attrNameLst>
                                          <p:attrName>ppt_h</p:attrName>
                                        </p:attrNameLst>
                                      </p:cBhvr>
                                      <p:tavLst>
                                        <p:tav tm="0">
                                          <p:val>
                                            <p:fltVal val="0"/>
                                          </p:val>
                                        </p:tav>
                                        <p:tav tm="100000">
                                          <p:val>
                                            <p:strVal val="#ppt_h"/>
                                          </p:val>
                                        </p:tav>
                                      </p:tavLst>
                                    </p:anim>
                                  </p:childTnLst>
                                </p:cTn>
                              </p:par>
                            </p:childTnLst>
                          </p:cTn>
                        </p:par>
                        <p:par>
                          <p:cTn id="39" fill="hold">
                            <p:stCondLst>
                              <p:cond delay="1500"/>
                            </p:stCondLst>
                            <p:childTnLst>
                              <p:par>
                                <p:cTn id="40" presetID="6" presetClass="emph" presetSubtype="0" fill="hold" nodeType="afterEffect">
                                  <p:stCondLst>
                                    <p:cond delay="0"/>
                                  </p:stCondLst>
                                  <p:childTnLst>
                                    <p:animScale>
                                      <p:cBhvr>
                                        <p:cTn id="41" dur="100" fill="hold"/>
                                        <p:tgtEl>
                                          <p:spTgt spid="8"/>
                                        </p:tgtEl>
                                      </p:cBhvr>
                                      <p:by x="95000" y="95000"/>
                                    </p:animScale>
                                  </p:childTnLst>
                                </p:cTn>
                              </p:par>
                              <p:par>
                                <p:cTn id="42" presetID="23" presetClass="entr" presetSubtype="16" fill="hold" nodeType="withEffect">
                                  <p:stCondLst>
                                    <p:cond delay="100"/>
                                  </p:stCondLst>
                                  <p:childTnLst>
                                    <p:set>
                                      <p:cBhvr>
                                        <p:cTn id="43" dur="1" fill="hold">
                                          <p:stCondLst>
                                            <p:cond delay="0"/>
                                          </p:stCondLst>
                                        </p:cTn>
                                        <p:tgtEl>
                                          <p:spTgt spid="9"/>
                                        </p:tgtEl>
                                        <p:attrNameLst>
                                          <p:attrName>style.visibility</p:attrName>
                                        </p:attrNameLst>
                                      </p:cBhvr>
                                      <p:to>
                                        <p:strVal val="visible"/>
                                      </p:to>
                                    </p:set>
                                    <p:anim calcmode="lin" valueType="num">
                                      <p:cBhvr>
                                        <p:cTn id="44" dur="200" fill="hold"/>
                                        <p:tgtEl>
                                          <p:spTgt spid="9"/>
                                        </p:tgtEl>
                                        <p:attrNameLst>
                                          <p:attrName>ppt_w</p:attrName>
                                        </p:attrNameLst>
                                      </p:cBhvr>
                                      <p:tavLst>
                                        <p:tav tm="0">
                                          <p:val>
                                            <p:fltVal val="0"/>
                                          </p:val>
                                        </p:tav>
                                        <p:tav tm="100000">
                                          <p:val>
                                            <p:strVal val="#ppt_w"/>
                                          </p:val>
                                        </p:tav>
                                      </p:tavLst>
                                    </p:anim>
                                    <p:anim calcmode="lin" valueType="num">
                                      <p:cBhvr>
                                        <p:cTn id="45" dur="200" fill="hold"/>
                                        <p:tgtEl>
                                          <p:spTgt spid="9"/>
                                        </p:tgtEl>
                                        <p:attrNameLst>
                                          <p:attrName>ppt_h</p:attrName>
                                        </p:attrNameLst>
                                      </p:cBhvr>
                                      <p:tavLst>
                                        <p:tav tm="0">
                                          <p:val>
                                            <p:fltVal val="0"/>
                                          </p:val>
                                        </p:tav>
                                        <p:tav tm="100000">
                                          <p:val>
                                            <p:strVal val="#ppt_h"/>
                                          </p:val>
                                        </p:tav>
                                      </p:tavLst>
                                    </p:anim>
                                  </p:childTnLst>
                                </p:cTn>
                              </p:par>
                            </p:childTnLst>
                          </p:cTn>
                        </p:par>
                        <p:par>
                          <p:cTn id="46" fill="hold">
                            <p:stCondLst>
                              <p:cond delay="1800"/>
                            </p:stCondLst>
                            <p:childTnLst>
                              <p:par>
                                <p:cTn id="47" presetID="6" presetClass="emph" presetSubtype="0" fill="hold" nodeType="afterEffect">
                                  <p:stCondLst>
                                    <p:cond delay="0"/>
                                  </p:stCondLst>
                                  <p:childTnLst>
                                    <p:animScale>
                                      <p:cBhvr>
                                        <p:cTn id="48" dur="100" fill="hold"/>
                                        <p:tgtEl>
                                          <p:spTgt spid="9"/>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457200" y="1268760"/>
            <a:ext cx="8219256" cy="3240360"/>
          </a:xfrm>
          <a:prstGeom prst="rect">
            <a:avLst/>
          </a:prstGeom>
        </p:spPr>
        <p:txBody>
          <a:bodyPr/>
          <a:lstStyle/>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sz="2400" dirty="0" smtClean="0">
                <a:latin typeface="微软雅黑" pitchFamily="34" charset="-122"/>
                <a:ea typeface="微软雅黑" pitchFamily="34" charset="-122"/>
              </a:rPr>
              <a:t>流量粗放式运营的背后，反映出的是数据支持的匮乏</a:t>
            </a:r>
            <a:endPar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业务复杂多变，流量归属通过</a:t>
            </a:r>
            <a:r>
              <a:rPr kumimoji="0" lang="en-US" altLang="zh-CN" sz="20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url</a:t>
            </a:r>
            <a:r>
              <a:rPr kumimoji="0" lang="zh-CN" alt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正则式圈定，运算资源瓶颈</a:t>
            </a:r>
            <a:endParaRPr kumimoji="0" lang="en-US" altLang="zh-CN"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lang="zh-CN" altLang="en-US" sz="2000" noProof="0" dirty="0" smtClean="0">
                <a:latin typeface="微软雅黑" pitchFamily="34" charset="-122"/>
                <a:ea typeface="微软雅黑" pitchFamily="34" charset="-122"/>
              </a:rPr>
              <a:t>日志数据采集粒度难以满足运营需求</a:t>
            </a:r>
            <a:endParaRPr lang="en-US" altLang="zh-CN" sz="2000" noProof="0" dirty="0" smtClean="0">
              <a:latin typeface="微软雅黑" pitchFamily="34" charset="-122"/>
              <a:ea typeface="微软雅黑" pitchFamily="34" charset="-122"/>
            </a:endParaRPr>
          </a:p>
          <a:p>
            <a:pPr marL="1200150" lvl="2" indent="-285750">
              <a:lnSpc>
                <a:spcPct val="150000"/>
              </a:lnSpc>
              <a:spcBef>
                <a:spcPct val="20000"/>
              </a:spcBef>
              <a:buFont typeface="Wingdings" pitchFamily="2" charset="2"/>
              <a:buChar char="Ø"/>
              <a:defRPr/>
            </a:pPr>
            <a:r>
              <a:rPr kumimoji="0" lang="zh-CN" altLang="en-US" sz="2000" b="0" i="0" u="none" strike="noStrike" kern="1200" cap="none" spc="0" normalizeH="0" baseline="0" dirty="0" smtClean="0">
                <a:ln>
                  <a:noFill/>
                </a:ln>
                <a:solidFill>
                  <a:schemeClr val="tx1"/>
                </a:solidFill>
                <a:effectLst/>
                <a:uLnTx/>
                <a:uFillTx/>
                <a:latin typeface="微软雅黑" pitchFamily="34" charset="-122"/>
                <a:ea typeface="微软雅黑" pitchFamily="34" charset="-122"/>
              </a:rPr>
              <a:t>流量的精准定位</a:t>
            </a:r>
            <a:endParaRPr kumimoji="0" lang="en-US" altLang="zh-CN" sz="2000" b="0" i="0" u="none" strike="noStrike" kern="1200" cap="none" spc="0" normalizeH="0" baseline="0" dirty="0" smtClean="0">
              <a:ln>
                <a:noFill/>
              </a:ln>
              <a:solidFill>
                <a:schemeClr val="tx1"/>
              </a:solidFill>
              <a:effectLst/>
              <a:uLnTx/>
              <a:uFillTx/>
              <a:latin typeface="微软雅黑" pitchFamily="34" charset="-122"/>
              <a:ea typeface="微软雅黑" pitchFamily="34" charset="-122"/>
            </a:endParaRPr>
          </a:p>
          <a:p>
            <a:pPr marL="1200150" lvl="2" indent="-285750">
              <a:lnSpc>
                <a:spcPct val="150000"/>
              </a:lnSpc>
              <a:spcBef>
                <a:spcPct val="20000"/>
              </a:spcBef>
              <a:buFont typeface="Wingdings" pitchFamily="2" charset="2"/>
              <a:buChar char="Ø"/>
              <a:defRPr/>
            </a:pPr>
            <a:r>
              <a:rPr lang="zh-CN" altLang="en-US" sz="2000" dirty="0" smtClean="0">
                <a:latin typeface="微软雅黑" pitchFamily="34" charset="-122"/>
                <a:ea typeface="微软雅黑" pitchFamily="34" charset="-122"/>
              </a:rPr>
              <a:t>流量数据的积累</a:t>
            </a:r>
            <a:r>
              <a:rPr kumimoji="0" lang="en-US" sz="2000" b="0" i="0" u="none" strike="noStrike" kern="1200" cap="none" spc="0" normalizeH="0" baseline="0" dirty="0" smtClean="0">
                <a:ln>
                  <a:noFill/>
                </a:ln>
                <a:solidFill>
                  <a:schemeClr val="tx1"/>
                </a:solidFill>
                <a:effectLst/>
                <a:uLnTx/>
                <a:uFillTx/>
                <a:latin typeface="微软雅黑" pitchFamily="34" charset="-122"/>
                <a:ea typeface="微软雅黑" pitchFamily="34" charset="-122"/>
              </a:rPr>
              <a:t>	</a:t>
            </a:r>
            <a:endParaRPr kumimoji="0" 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对流量的监测和效果评估缺乏统一的标准</a:t>
            </a:r>
            <a:endParaRPr kumimoji="0" 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p:txBody>
      </p:sp>
      <p:sp>
        <p:nvSpPr>
          <p:cNvPr id="6" name="TextBox 5"/>
          <p:cNvSpPr txBox="1"/>
          <p:nvPr/>
        </p:nvSpPr>
        <p:spPr>
          <a:xfrm>
            <a:off x="2915816" y="313492"/>
            <a:ext cx="5544616" cy="523220"/>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现状</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流量的粗放式运营</a:t>
            </a:r>
            <a:endParaRPr lang="zh-CN" altLang="en-US" sz="2800"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15816" y="313492"/>
            <a:ext cx="5544616" cy="523220"/>
          </a:xfrm>
          <a:prstGeom prst="rect">
            <a:avLst/>
          </a:prstGeom>
          <a:noFill/>
        </p:spPr>
        <p:txBody>
          <a:bodyPr wrap="square" rtlCol="0">
            <a:spAutoFit/>
          </a:bodyPr>
          <a:lstStyle/>
          <a:p>
            <a:pPr algn="r"/>
            <a:r>
              <a:rPr lang="zh-CN" altLang="en-US" sz="2800" b="1" dirty="0" smtClean="0">
                <a:solidFill>
                  <a:schemeClr val="bg1"/>
                </a:solidFill>
                <a:latin typeface="微软雅黑" pitchFamily="34" charset="-122"/>
                <a:ea typeface="微软雅黑" pitchFamily="34" charset="-122"/>
              </a:rPr>
              <a:t>文档结构图</a:t>
            </a:r>
            <a:endParaRPr lang="zh-CN" altLang="en-US" sz="2800" b="1" dirty="0">
              <a:solidFill>
                <a:schemeClr val="bg1"/>
              </a:solidFill>
              <a:latin typeface="微软雅黑" pitchFamily="34" charset="-122"/>
              <a:ea typeface="微软雅黑" pitchFamily="34" charset="-122"/>
            </a:endParaRPr>
          </a:p>
        </p:txBody>
      </p:sp>
      <p:sp>
        <p:nvSpPr>
          <p:cNvPr id="7" name="内容占位符 2"/>
          <p:cNvSpPr txBox="1">
            <a:spLocks/>
          </p:cNvSpPr>
          <p:nvPr/>
        </p:nvSpPr>
        <p:spPr>
          <a:xfrm>
            <a:off x="755576" y="1484784"/>
            <a:ext cx="7855024" cy="4992216"/>
          </a:xfrm>
          <a:prstGeom prst="rect">
            <a:avLst/>
          </a:prstGeom>
        </p:spPr>
        <p:txBody>
          <a:bodyPr vert="horz" lIns="91440" tIns="45720" rIns="91440" bIns="45720" rtlCol="0">
            <a:noAutofit/>
          </a:bodyPr>
          <a:lstStyle/>
          <a:p>
            <a:pPr lvl="0" fontAlgn="auto">
              <a:lnSpc>
                <a:spcPct val="150000"/>
              </a:lnSpc>
              <a:spcBef>
                <a:spcPct val="20000"/>
              </a:spcBef>
              <a:spcAft>
                <a:spcPts val="0"/>
              </a:spcAft>
              <a:buFont typeface="Arial" pitchFamily="34" charset="0"/>
              <a:buChar char="•"/>
            </a:pPr>
            <a:r>
              <a:rPr lang="zh-CN" altLang="zh-CN" sz="2800" dirty="0" smtClean="0">
                <a:latin typeface="微软雅黑" pitchFamily="34" charset="-122"/>
                <a:ea typeface="微软雅黑" pitchFamily="34" charset="-122"/>
              </a:rPr>
              <a:t>信念—互联网对流量的执着</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现状</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淘宝流量现状和使用情况</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启发</a:t>
            </a:r>
            <a:r>
              <a:rPr lang="zh-CN" altLang="zh-CN" sz="2800" dirty="0" smtClean="0">
                <a:latin typeface="微软雅黑" pitchFamily="34" charset="-122"/>
                <a:ea typeface="微软雅黑" pitchFamily="34" charset="-122"/>
              </a:rPr>
              <a:t>—土地户籍制带来的启发</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实现</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流量的统一标记和管理</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应用</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流量的效果评估和数据应用</a:t>
            </a:r>
            <a:endParaRPr lang="en-US" altLang="zh-CN" sz="2800" dirty="0" smtClean="0">
              <a:latin typeface="微软雅黑" pitchFamily="34" charset="-122"/>
              <a:ea typeface="微软雅黑" pitchFamily="34" charset="-122"/>
            </a:endParaRPr>
          </a:p>
          <a:p>
            <a:pPr lvl="0" fontAlgn="auto">
              <a:lnSpc>
                <a:spcPct val="150000"/>
              </a:lnSpc>
              <a:spcBef>
                <a:spcPct val="20000"/>
              </a:spcBef>
              <a:spcAft>
                <a:spcPts val="0"/>
              </a:spcAft>
              <a:buFont typeface="Arial" pitchFamily="34" charset="0"/>
              <a:buChar char="•"/>
            </a:pPr>
            <a:r>
              <a:rPr lang="zh-CN" altLang="en-US" sz="2800" dirty="0" smtClean="0">
                <a:latin typeface="微软雅黑" pitchFamily="34" charset="-122"/>
                <a:ea typeface="微软雅黑" pitchFamily="34" charset="-122"/>
              </a:rPr>
              <a:t>展望</a:t>
            </a:r>
            <a:r>
              <a:rPr lang="zh-CN"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流量的精细化运营</a:t>
            </a:r>
            <a:endParaRPr kumimoji="0" lang="en-US" altLang="zh-CN" sz="28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楷体"/>
            </a:endParaRPr>
          </a:p>
        </p:txBody>
      </p:sp>
      <p:sp>
        <p:nvSpPr>
          <p:cNvPr id="8" name="右箭头 7"/>
          <p:cNvSpPr/>
          <p:nvPr/>
        </p:nvSpPr>
        <p:spPr>
          <a:xfrm>
            <a:off x="755576" y="3023592"/>
            <a:ext cx="6624736" cy="549424"/>
          </a:xfrm>
          <a:prstGeom prst="rightArrow">
            <a:avLst>
              <a:gd name="adj1" fmla="val 100000"/>
              <a:gd name="adj2" fmla="val 244462"/>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2714</TotalTime>
  <Words>1329</Words>
  <Application>Microsoft Office PowerPoint</Application>
  <PresentationFormat>全屏显示(4:3)</PresentationFormat>
  <Paragraphs>191</Paragraphs>
  <Slides>26</Slides>
  <Notes>2</Notes>
  <HiddenSlides>0</HiddenSlides>
  <MMClips>0</MMClips>
  <ScaleCrop>false</ScaleCrop>
  <HeadingPairs>
    <vt:vector size="4" baseType="variant">
      <vt:variant>
        <vt:lpstr>主题</vt:lpstr>
      </vt:variant>
      <vt:variant>
        <vt:i4>1</vt:i4>
      </vt:variant>
      <vt:variant>
        <vt:lpstr>幻灯片标题</vt:lpstr>
      </vt:variant>
      <vt:variant>
        <vt:i4>26</vt:i4>
      </vt:variant>
    </vt:vector>
  </HeadingPairs>
  <TitlesOfParts>
    <vt:vector size="27"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凝岚</dc:creator>
  <cp:lastModifiedBy>fanyi.zwb</cp:lastModifiedBy>
  <cp:revision>193</cp:revision>
  <dcterms:created xsi:type="dcterms:W3CDTF">2013-06-14T07:26:38Z</dcterms:created>
  <dcterms:modified xsi:type="dcterms:W3CDTF">2013-07-08T07:58:46Z</dcterms:modified>
</cp:coreProperties>
</file>